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2" r:id="rId2"/>
    <p:sldId id="256" r:id="rId3"/>
    <p:sldId id="257" r:id="rId4"/>
    <p:sldId id="270" r:id="rId5"/>
    <p:sldId id="258" r:id="rId6"/>
    <p:sldId id="259" r:id="rId7"/>
    <p:sldId id="274" r:id="rId8"/>
    <p:sldId id="275" r:id="rId9"/>
    <p:sldId id="276" r:id="rId10"/>
    <p:sldId id="278" r:id="rId11"/>
    <p:sldId id="279" r:id="rId12"/>
    <p:sldId id="280" r:id="rId13"/>
    <p:sldId id="281" r:id="rId14"/>
    <p:sldId id="282" r:id="rId15"/>
    <p:sldId id="283" r:id="rId16"/>
    <p:sldId id="284" r:id="rId17"/>
    <p:sldId id="285" r:id="rId18"/>
    <p:sldId id="286" r:id="rId19"/>
    <p:sldId id="287" r:id="rId20"/>
    <p:sldId id="288" r:id="rId21"/>
    <p:sldId id="262" r:id="rId22"/>
    <p:sldId id="264" r:id="rId23"/>
    <p:sldId id="263" r:id="rId24"/>
    <p:sldId id="289" r:id="rId25"/>
    <p:sldId id="273" r:id="rId26"/>
    <p:sldId id="265" r:id="rId27"/>
    <p:sldId id="290" r:id="rId28"/>
    <p:sldId id="266" r:id="rId29"/>
    <p:sldId id="291" r:id="rId30"/>
    <p:sldId id="267" r:id="rId31"/>
    <p:sldId id="292" r:id="rId32"/>
    <p:sldId id="268" r:id="rId33"/>
    <p:sldId id="293" r:id="rId34"/>
    <p:sldId id="269" r:id="rId35"/>
    <p:sldId id="294" r:id="rId36"/>
    <p:sldId id="295" r:id="rId37"/>
  </p:sldIdLst>
  <p:sldSz cx="12192000" cy="6858000"/>
  <p:notesSz cx="6858000" cy="9144000"/>
  <p:defaultTextStyle>
    <a:defPPr>
      <a:defRPr lang="en-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94"/>
    <p:restoredTop sz="94648"/>
  </p:normalViewPr>
  <p:slideViewPr>
    <p:cSldViewPr snapToGrid="0">
      <p:cViewPr varScale="1">
        <p:scale>
          <a:sx n="42" d="100"/>
          <a:sy n="42" d="100"/>
        </p:scale>
        <p:origin x="58" y="4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2B6BA-B003-85C2-B52D-B2B1652EAAA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LV"/>
          </a:p>
        </p:txBody>
      </p:sp>
      <p:sp>
        <p:nvSpPr>
          <p:cNvPr id="3" name="Subtitle 2">
            <a:extLst>
              <a:ext uri="{FF2B5EF4-FFF2-40B4-BE49-F238E27FC236}">
                <a16:creationId xmlns:a16="http://schemas.microsoft.com/office/drawing/2014/main" id="{5EBB91BB-E4B7-68EC-B700-A1E38A2F11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LV"/>
          </a:p>
        </p:txBody>
      </p:sp>
      <p:sp>
        <p:nvSpPr>
          <p:cNvPr id="4" name="Date Placeholder 3">
            <a:extLst>
              <a:ext uri="{FF2B5EF4-FFF2-40B4-BE49-F238E27FC236}">
                <a16:creationId xmlns:a16="http://schemas.microsoft.com/office/drawing/2014/main" id="{459877F1-8BA2-8486-2E8A-F6363CF42F05}"/>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5" name="Footer Placeholder 4">
            <a:extLst>
              <a:ext uri="{FF2B5EF4-FFF2-40B4-BE49-F238E27FC236}">
                <a16:creationId xmlns:a16="http://schemas.microsoft.com/office/drawing/2014/main" id="{D702F99A-6F60-9EFF-DA6F-C9017492D479}"/>
              </a:ext>
            </a:extLst>
          </p:cNvPr>
          <p:cNvSpPr>
            <a:spLocks noGrp="1"/>
          </p:cNvSpPr>
          <p:nvPr>
            <p:ph type="ftr" sz="quarter" idx="11"/>
          </p:nvPr>
        </p:nvSpPr>
        <p:spPr/>
        <p:txBody>
          <a:bodyPr/>
          <a:lstStyle/>
          <a:p>
            <a:endParaRPr lang="en-LV"/>
          </a:p>
        </p:txBody>
      </p:sp>
      <p:sp>
        <p:nvSpPr>
          <p:cNvPr id="6" name="Slide Number Placeholder 5">
            <a:extLst>
              <a:ext uri="{FF2B5EF4-FFF2-40B4-BE49-F238E27FC236}">
                <a16:creationId xmlns:a16="http://schemas.microsoft.com/office/drawing/2014/main" id="{BD7EDF21-B56E-D566-3DB5-BC88FB73F02E}"/>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465805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8902C-D726-2A25-6C49-91DCD546EFFF}"/>
              </a:ext>
            </a:extLst>
          </p:cNvPr>
          <p:cNvSpPr>
            <a:spLocks noGrp="1"/>
          </p:cNvSpPr>
          <p:nvPr>
            <p:ph type="title"/>
          </p:nvPr>
        </p:nvSpPr>
        <p:spPr/>
        <p:txBody>
          <a:bodyPr/>
          <a:lstStyle/>
          <a:p>
            <a:r>
              <a:rPr lang="en-GB"/>
              <a:t>Click to edit Master title style</a:t>
            </a:r>
            <a:endParaRPr lang="en-LV"/>
          </a:p>
        </p:txBody>
      </p:sp>
      <p:sp>
        <p:nvSpPr>
          <p:cNvPr id="3" name="Content Placeholder 2">
            <a:extLst>
              <a:ext uri="{FF2B5EF4-FFF2-40B4-BE49-F238E27FC236}">
                <a16:creationId xmlns:a16="http://schemas.microsoft.com/office/drawing/2014/main" id="{5866C7FC-6C15-6E8A-E439-4E8958A9521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4" name="Date Placeholder 3">
            <a:extLst>
              <a:ext uri="{FF2B5EF4-FFF2-40B4-BE49-F238E27FC236}">
                <a16:creationId xmlns:a16="http://schemas.microsoft.com/office/drawing/2014/main" id="{74D4CCDF-8DE3-1625-307A-C0AB8A4ECCD8}"/>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5" name="Footer Placeholder 4">
            <a:extLst>
              <a:ext uri="{FF2B5EF4-FFF2-40B4-BE49-F238E27FC236}">
                <a16:creationId xmlns:a16="http://schemas.microsoft.com/office/drawing/2014/main" id="{E55F7FBF-D30E-66EF-27A9-2CA0F7AF8454}"/>
              </a:ext>
            </a:extLst>
          </p:cNvPr>
          <p:cNvSpPr>
            <a:spLocks noGrp="1"/>
          </p:cNvSpPr>
          <p:nvPr>
            <p:ph type="ftr" sz="quarter" idx="11"/>
          </p:nvPr>
        </p:nvSpPr>
        <p:spPr/>
        <p:txBody>
          <a:bodyPr/>
          <a:lstStyle/>
          <a:p>
            <a:endParaRPr lang="en-LV"/>
          </a:p>
        </p:txBody>
      </p:sp>
      <p:sp>
        <p:nvSpPr>
          <p:cNvPr id="6" name="Slide Number Placeholder 5">
            <a:extLst>
              <a:ext uri="{FF2B5EF4-FFF2-40B4-BE49-F238E27FC236}">
                <a16:creationId xmlns:a16="http://schemas.microsoft.com/office/drawing/2014/main" id="{D168670E-1B78-FBD1-A611-47F2D91C3AC8}"/>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30568319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DE8C8-A503-AFDE-6760-3695864DAB9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LV"/>
          </a:p>
        </p:txBody>
      </p:sp>
      <p:sp>
        <p:nvSpPr>
          <p:cNvPr id="3" name="Text Placeholder 2">
            <a:extLst>
              <a:ext uri="{FF2B5EF4-FFF2-40B4-BE49-F238E27FC236}">
                <a16:creationId xmlns:a16="http://schemas.microsoft.com/office/drawing/2014/main" id="{AA2E9D69-6782-B10E-7A0A-5787D72C4D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110D1E9-D56A-24D4-46AA-88ACE05A229C}"/>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5" name="Footer Placeholder 4">
            <a:extLst>
              <a:ext uri="{FF2B5EF4-FFF2-40B4-BE49-F238E27FC236}">
                <a16:creationId xmlns:a16="http://schemas.microsoft.com/office/drawing/2014/main" id="{E3CAE5DE-20AB-EE97-9C7D-740762CCBDAE}"/>
              </a:ext>
            </a:extLst>
          </p:cNvPr>
          <p:cNvSpPr>
            <a:spLocks noGrp="1"/>
          </p:cNvSpPr>
          <p:nvPr>
            <p:ph type="ftr" sz="quarter" idx="11"/>
          </p:nvPr>
        </p:nvSpPr>
        <p:spPr/>
        <p:txBody>
          <a:bodyPr/>
          <a:lstStyle/>
          <a:p>
            <a:endParaRPr lang="en-LV"/>
          </a:p>
        </p:txBody>
      </p:sp>
      <p:sp>
        <p:nvSpPr>
          <p:cNvPr id="6" name="Slide Number Placeholder 5">
            <a:extLst>
              <a:ext uri="{FF2B5EF4-FFF2-40B4-BE49-F238E27FC236}">
                <a16:creationId xmlns:a16="http://schemas.microsoft.com/office/drawing/2014/main" id="{C50ED9EC-4AC2-3EF6-36C8-110FB3C7F6B2}"/>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4139698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62FA2-EC1E-EC27-2F7A-1FD4C195036F}"/>
              </a:ext>
            </a:extLst>
          </p:cNvPr>
          <p:cNvSpPr>
            <a:spLocks noGrp="1"/>
          </p:cNvSpPr>
          <p:nvPr>
            <p:ph type="title"/>
          </p:nvPr>
        </p:nvSpPr>
        <p:spPr/>
        <p:txBody>
          <a:bodyPr/>
          <a:lstStyle/>
          <a:p>
            <a:r>
              <a:rPr lang="en-GB"/>
              <a:t>Click to edit Master title style</a:t>
            </a:r>
            <a:endParaRPr lang="en-LV"/>
          </a:p>
        </p:txBody>
      </p:sp>
      <p:sp>
        <p:nvSpPr>
          <p:cNvPr id="3" name="Content Placeholder 2">
            <a:extLst>
              <a:ext uri="{FF2B5EF4-FFF2-40B4-BE49-F238E27FC236}">
                <a16:creationId xmlns:a16="http://schemas.microsoft.com/office/drawing/2014/main" id="{86AEA285-A38B-AEC5-F13A-5A26A1ED3E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4" name="Content Placeholder 3">
            <a:extLst>
              <a:ext uri="{FF2B5EF4-FFF2-40B4-BE49-F238E27FC236}">
                <a16:creationId xmlns:a16="http://schemas.microsoft.com/office/drawing/2014/main" id="{7BC85B95-8610-4DCA-8AD3-15E4CB4D2C4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5" name="Date Placeholder 4">
            <a:extLst>
              <a:ext uri="{FF2B5EF4-FFF2-40B4-BE49-F238E27FC236}">
                <a16:creationId xmlns:a16="http://schemas.microsoft.com/office/drawing/2014/main" id="{9D672936-00B6-8564-6858-CB8FF2791D72}"/>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6" name="Footer Placeholder 5">
            <a:extLst>
              <a:ext uri="{FF2B5EF4-FFF2-40B4-BE49-F238E27FC236}">
                <a16:creationId xmlns:a16="http://schemas.microsoft.com/office/drawing/2014/main" id="{9297A582-EAA0-4F51-5A13-8452630F7DEC}"/>
              </a:ext>
            </a:extLst>
          </p:cNvPr>
          <p:cNvSpPr>
            <a:spLocks noGrp="1"/>
          </p:cNvSpPr>
          <p:nvPr>
            <p:ph type="ftr" sz="quarter" idx="11"/>
          </p:nvPr>
        </p:nvSpPr>
        <p:spPr/>
        <p:txBody>
          <a:bodyPr/>
          <a:lstStyle/>
          <a:p>
            <a:endParaRPr lang="en-LV"/>
          </a:p>
        </p:txBody>
      </p:sp>
      <p:sp>
        <p:nvSpPr>
          <p:cNvPr id="7" name="Slide Number Placeholder 6">
            <a:extLst>
              <a:ext uri="{FF2B5EF4-FFF2-40B4-BE49-F238E27FC236}">
                <a16:creationId xmlns:a16="http://schemas.microsoft.com/office/drawing/2014/main" id="{F26D5D94-A44C-C154-A28F-84DC6006505C}"/>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14230835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314D2-2C8C-2617-2411-69A608A51E1A}"/>
              </a:ext>
            </a:extLst>
          </p:cNvPr>
          <p:cNvSpPr>
            <a:spLocks noGrp="1"/>
          </p:cNvSpPr>
          <p:nvPr>
            <p:ph type="title"/>
          </p:nvPr>
        </p:nvSpPr>
        <p:spPr>
          <a:xfrm>
            <a:off x="839788" y="365125"/>
            <a:ext cx="10515600" cy="1325563"/>
          </a:xfrm>
        </p:spPr>
        <p:txBody>
          <a:bodyPr/>
          <a:lstStyle/>
          <a:p>
            <a:r>
              <a:rPr lang="en-GB"/>
              <a:t>Click to edit Master title style</a:t>
            </a:r>
            <a:endParaRPr lang="en-LV"/>
          </a:p>
        </p:txBody>
      </p:sp>
      <p:sp>
        <p:nvSpPr>
          <p:cNvPr id="3" name="Text Placeholder 2">
            <a:extLst>
              <a:ext uri="{FF2B5EF4-FFF2-40B4-BE49-F238E27FC236}">
                <a16:creationId xmlns:a16="http://schemas.microsoft.com/office/drawing/2014/main" id="{D842253D-F115-E546-5706-553FD6E3AC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AFE1F2C-7595-16A1-1C86-E43F33992D8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5" name="Text Placeholder 4">
            <a:extLst>
              <a:ext uri="{FF2B5EF4-FFF2-40B4-BE49-F238E27FC236}">
                <a16:creationId xmlns:a16="http://schemas.microsoft.com/office/drawing/2014/main" id="{CD419E87-F3A5-80DC-3933-1931BDAB359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CB18502-9935-9F7B-3881-9213A2933FF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7" name="Date Placeholder 6">
            <a:extLst>
              <a:ext uri="{FF2B5EF4-FFF2-40B4-BE49-F238E27FC236}">
                <a16:creationId xmlns:a16="http://schemas.microsoft.com/office/drawing/2014/main" id="{47D1ECEF-3961-95E2-CC27-C8EE4F054786}"/>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8" name="Footer Placeholder 7">
            <a:extLst>
              <a:ext uri="{FF2B5EF4-FFF2-40B4-BE49-F238E27FC236}">
                <a16:creationId xmlns:a16="http://schemas.microsoft.com/office/drawing/2014/main" id="{69909ACD-D8F9-AEEA-C9FB-BBBDCE663B3A}"/>
              </a:ext>
            </a:extLst>
          </p:cNvPr>
          <p:cNvSpPr>
            <a:spLocks noGrp="1"/>
          </p:cNvSpPr>
          <p:nvPr>
            <p:ph type="ftr" sz="quarter" idx="11"/>
          </p:nvPr>
        </p:nvSpPr>
        <p:spPr/>
        <p:txBody>
          <a:bodyPr/>
          <a:lstStyle/>
          <a:p>
            <a:endParaRPr lang="en-LV"/>
          </a:p>
        </p:txBody>
      </p:sp>
      <p:sp>
        <p:nvSpPr>
          <p:cNvPr id="9" name="Slide Number Placeholder 8">
            <a:extLst>
              <a:ext uri="{FF2B5EF4-FFF2-40B4-BE49-F238E27FC236}">
                <a16:creationId xmlns:a16="http://schemas.microsoft.com/office/drawing/2014/main" id="{5B612066-BB02-13D6-5D59-2DB31E172574}"/>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1840341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C0216-8230-27A7-052D-9054B46EEBFD}"/>
              </a:ext>
            </a:extLst>
          </p:cNvPr>
          <p:cNvSpPr>
            <a:spLocks noGrp="1"/>
          </p:cNvSpPr>
          <p:nvPr>
            <p:ph type="title"/>
          </p:nvPr>
        </p:nvSpPr>
        <p:spPr/>
        <p:txBody>
          <a:bodyPr/>
          <a:lstStyle/>
          <a:p>
            <a:r>
              <a:rPr lang="en-GB"/>
              <a:t>Click to edit Master title style</a:t>
            </a:r>
            <a:endParaRPr lang="en-LV"/>
          </a:p>
        </p:txBody>
      </p:sp>
      <p:sp>
        <p:nvSpPr>
          <p:cNvPr id="3" name="Date Placeholder 2">
            <a:extLst>
              <a:ext uri="{FF2B5EF4-FFF2-40B4-BE49-F238E27FC236}">
                <a16:creationId xmlns:a16="http://schemas.microsoft.com/office/drawing/2014/main" id="{A05A687C-624B-9D58-8B90-3A4E860E0876}"/>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4" name="Footer Placeholder 3">
            <a:extLst>
              <a:ext uri="{FF2B5EF4-FFF2-40B4-BE49-F238E27FC236}">
                <a16:creationId xmlns:a16="http://schemas.microsoft.com/office/drawing/2014/main" id="{03AF60B1-2229-9A83-8F45-8DC887915D65}"/>
              </a:ext>
            </a:extLst>
          </p:cNvPr>
          <p:cNvSpPr>
            <a:spLocks noGrp="1"/>
          </p:cNvSpPr>
          <p:nvPr>
            <p:ph type="ftr" sz="quarter" idx="11"/>
          </p:nvPr>
        </p:nvSpPr>
        <p:spPr/>
        <p:txBody>
          <a:bodyPr/>
          <a:lstStyle/>
          <a:p>
            <a:endParaRPr lang="en-LV"/>
          </a:p>
        </p:txBody>
      </p:sp>
      <p:sp>
        <p:nvSpPr>
          <p:cNvPr id="5" name="Slide Number Placeholder 4">
            <a:extLst>
              <a:ext uri="{FF2B5EF4-FFF2-40B4-BE49-F238E27FC236}">
                <a16:creationId xmlns:a16="http://schemas.microsoft.com/office/drawing/2014/main" id="{A77742FA-1D2F-5B0E-A055-EB5F1FA74285}"/>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539777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BBDE12-262D-06A6-F95F-9509D1B7F857}"/>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3" name="Footer Placeholder 2">
            <a:extLst>
              <a:ext uri="{FF2B5EF4-FFF2-40B4-BE49-F238E27FC236}">
                <a16:creationId xmlns:a16="http://schemas.microsoft.com/office/drawing/2014/main" id="{37A2BC04-AC15-9B70-5630-446179DB1B79}"/>
              </a:ext>
            </a:extLst>
          </p:cNvPr>
          <p:cNvSpPr>
            <a:spLocks noGrp="1"/>
          </p:cNvSpPr>
          <p:nvPr>
            <p:ph type="ftr" sz="quarter" idx="11"/>
          </p:nvPr>
        </p:nvSpPr>
        <p:spPr/>
        <p:txBody>
          <a:bodyPr/>
          <a:lstStyle/>
          <a:p>
            <a:endParaRPr lang="en-LV"/>
          </a:p>
        </p:txBody>
      </p:sp>
      <p:sp>
        <p:nvSpPr>
          <p:cNvPr id="4" name="Slide Number Placeholder 3">
            <a:extLst>
              <a:ext uri="{FF2B5EF4-FFF2-40B4-BE49-F238E27FC236}">
                <a16:creationId xmlns:a16="http://schemas.microsoft.com/office/drawing/2014/main" id="{6A0C8038-5D73-67EF-0ED2-18D127C85FFE}"/>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1683460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96A7C-AFD9-9B7F-1D5F-18D32343674C}"/>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V"/>
          </a:p>
        </p:txBody>
      </p:sp>
      <p:sp>
        <p:nvSpPr>
          <p:cNvPr id="3" name="Content Placeholder 2">
            <a:extLst>
              <a:ext uri="{FF2B5EF4-FFF2-40B4-BE49-F238E27FC236}">
                <a16:creationId xmlns:a16="http://schemas.microsoft.com/office/drawing/2014/main" id="{CD3A7AEB-CC59-83B8-951B-A3B50398829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4" name="Text Placeholder 3">
            <a:extLst>
              <a:ext uri="{FF2B5EF4-FFF2-40B4-BE49-F238E27FC236}">
                <a16:creationId xmlns:a16="http://schemas.microsoft.com/office/drawing/2014/main" id="{CDA6A3A9-9B41-7A07-F356-0031A9DB54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8B2F519-4F56-467F-DF57-F4601547D379}"/>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6" name="Footer Placeholder 5">
            <a:extLst>
              <a:ext uri="{FF2B5EF4-FFF2-40B4-BE49-F238E27FC236}">
                <a16:creationId xmlns:a16="http://schemas.microsoft.com/office/drawing/2014/main" id="{D746AD7D-7949-B321-E53D-519916DA3188}"/>
              </a:ext>
            </a:extLst>
          </p:cNvPr>
          <p:cNvSpPr>
            <a:spLocks noGrp="1"/>
          </p:cNvSpPr>
          <p:nvPr>
            <p:ph type="ftr" sz="quarter" idx="11"/>
          </p:nvPr>
        </p:nvSpPr>
        <p:spPr/>
        <p:txBody>
          <a:bodyPr/>
          <a:lstStyle/>
          <a:p>
            <a:endParaRPr lang="en-LV"/>
          </a:p>
        </p:txBody>
      </p:sp>
      <p:sp>
        <p:nvSpPr>
          <p:cNvPr id="7" name="Slide Number Placeholder 6">
            <a:extLst>
              <a:ext uri="{FF2B5EF4-FFF2-40B4-BE49-F238E27FC236}">
                <a16:creationId xmlns:a16="http://schemas.microsoft.com/office/drawing/2014/main" id="{2A4ED74F-F139-67E2-DD9F-915EEFF3C176}"/>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2681764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E1D9-3124-D103-67F0-620E998E26D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LV"/>
          </a:p>
        </p:txBody>
      </p:sp>
      <p:sp>
        <p:nvSpPr>
          <p:cNvPr id="3" name="Picture Placeholder 2">
            <a:extLst>
              <a:ext uri="{FF2B5EF4-FFF2-40B4-BE49-F238E27FC236}">
                <a16:creationId xmlns:a16="http://schemas.microsoft.com/office/drawing/2014/main" id="{742996D7-E1E5-3DAC-8798-0CF3C687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LV"/>
          </a:p>
        </p:txBody>
      </p:sp>
      <p:sp>
        <p:nvSpPr>
          <p:cNvPr id="4" name="Text Placeholder 3">
            <a:extLst>
              <a:ext uri="{FF2B5EF4-FFF2-40B4-BE49-F238E27FC236}">
                <a16:creationId xmlns:a16="http://schemas.microsoft.com/office/drawing/2014/main" id="{F6229D59-4401-C8BC-2642-3D872727CA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0DB6357-F5D4-7D76-5DEC-4E40E43C602D}"/>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6" name="Footer Placeholder 5">
            <a:extLst>
              <a:ext uri="{FF2B5EF4-FFF2-40B4-BE49-F238E27FC236}">
                <a16:creationId xmlns:a16="http://schemas.microsoft.com/office/drawing/2014/main" id="{286CF907-80DD-37AE-7CA6-206946369044}"/>
              </a:ext>
            </a:extLst>
          </p:cNvPr>
          <p:cNvSpPr>
            <a:spLocks noGrp="1"/>
          </p:cNvSpPr>
          <p:nvPr>
            <p:ph type="ftr" sz="quarter" idx="11"/>
          </p:nvPr>
        </p:nvSpPr>
        <p:spPr/>
        <p:txBody>
          <a:bodyPr/>
          <a:lstStyle/>
          <a:p>
            <a:endParaRPr lang="en-LV"/>
          </a:p>
        </p:txBody>
      </p:sp>
      <p:sp>
        <p:nvSpPr>
          <p:cNvPr id="7" name="Slide Number Placeholder 6">
            <a:extLst>
              <a:ext uri="{FF2B5EF4-FFF2-40B4-BE49-F238E27FC236}">
                <a16:creationId xmlns:a16="http://schemas.microsoft.com/office/drawing/2014/main" id="{239ED15E-F15B-D6F2-0ACA-FBCEE5AF2450}"/>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14105175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F96DF-050E-A460-7F3F-4CC349C7690C}"/>
              </a:ext>
            </a:extLst>
          </p:cNvPr>
          <p:cNvSpPr>
            <a:spLocks noGrp="1"/>
          </p:cNvSpPr>
          <p:nvPr>
            <p:ph type="title"/>
          </p:nvPr>
        </p:nvSpPr>
        <p:spPr/>
        <p:txBody>
          <a:bodyPr/>
          <a:lstStyle/>
          <a:p>
            <a:r>
              <a:rPr lang="en-GB"/>
              <a:t>Click to edit Master title style</a:t>
            </a:r>
            <a:endParaRPr lang="en-LV"/>
          </a:p>
        </p:txBody>
      </p:sp>
      <p:sp>
        <p:nvSpPr>
          <p:cNvPr id="3" name="Vertical Text Placeholder 2">
            <a:extLst>
              <a:ext uri="{FF2B5EF4-FFF2-40B4-BE49-F238E27FC236}">
                <a16:creationId xmlns:a16="http://schemas.microsoft.com/office/drawing/2014/main" id="{7165262F-05FC-76EB-73FD-37DB00B656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4" name="Date Placeholder 3">
            <a:extLst>
              <a:ext uri="{FF2B5EF4-FFF2-40B4-BE49-F238E27FC236}">
                <a16:creationId xmlns:a16="http://schemas.microsoft.com/office/drawing/2014/main" id="{1EAF24CD-08DB-1FE0-CE0E-AFCB2F7D2DB0}"/>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5" name="Footer Placeholder 4">
            <a:extLst>
              <a:ext uri="{FF2B5EF4-FFF2-40B4-BE49-F238E27FC236}">
                <a16:creationId xmlns:a16="http://schemas.microsoft.com/office/drawing/2014/main" id="{08523C4B-D3C5-6E7B-8E44-B0B773821272}"/>
              </a:ext>
            </a:extLst>
          </p:cNvPr>
          <p:cNvSpPr>
            <a:spLocks noGrp="1"/>
          </p:cNvSpPr>
          <p:nvPr>
            <p:ph type="ftr" sz="quarter" idx="11"/>
          </p:nvPr>
        </p:nvSpPr>
        <p:spPr/>
        <p:txBody>
          <a:bodyPr/>
          <a:lstStyle/>
          <a:p>
            <a:endParaRPr lang="en-LV"/>
          </a:p>
        </p:txBody>
      </p:sp>
      <p:sp>
        <p:nvSpPr>
          <p:cNvPr id="6" name="Slide Number Placeholder 5">
            <a:extLst>
              <a:ext uri="{FF2B5EF4-FFF2-40B4-BE49-F238E27FC236}">
                <a16:creationId xmlns:a16="http://schemas.microsoft.com/office/drawing/2014/main" id="{28C2D69B-712E-F0A6-F6A3-10215ECFDF3E}"/>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282746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F3EAE7-8B97-7687-B774-A17B9AD0351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LV"/>
          </a:p>
        </p:txBody>
      </p:sp>
      <p:sp>
        <p:nvSpPr>
          <p:cNvPr id="3" name="Vertical Text Placeholder 2">
            <a:extLst>
              <a:ext uri="{FF2B5EF4-FFF2-40B4-BE49-F238E27FC236}">
                <a16:creationId xmlns:a16="http://schemas.microsoft.com/office/drawing/2014/main" id="{5DFF0054-898E-9F85-2C4B-CF7810B23D2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4" name="Date Placeholder 3">
            <a:extLst>
              <a:ext uri="{FF2B5EF4-FFF2-40B4-BE49-F238E27FC236}">
                <a16:creationId xmlns:a16="http://schemas.microsoft.com/office/drawing/2014/main" id="{C0AA875E-C7B1-B737-027F-D5D42F3B7BDB}"/>
              </a:ext>
            </a:extLst>
          </p:cNvPr>
          <p:cNvSpPr>
            <a:spLocks noGrp="1"/>
          </p:cNvSpPr>
          <p:nvPr>
            <p:ph type="dt" sz="half" idx="10"/>
          </p:nvPr>
        </p:nvSpPr>
        <p:spPr/>
        <p:txBody>
          <a:bodyPr/>
          <a:lstStyle/>
          <a:p>
            <a:fld id="{6445FAFC-3331-ED4F-95A8-D42BB7E59B3C}" type="datetimeFigureOut">
              <a:rPr lang="en-LV" smtClean="0"/>
              <a:t>01/19/2025</a:t>
            </a:fld>
            <a:endParaRPr lang="en-LV"/>
          </a:p>
        </p:txBody>
      </p:sp>
      <p:sp>
        <p:nvSpPr>
          <p:cNvPr id="5" name="Footer Placeholder 4">
            <a:extLst>
              <a:ext uri="{FF2B5EF4-FFF2-40B4-BE49-F238E27FC236}">
                <a16:creationId xmlns:a16="http://schemas.microsoft.com/office/drawing/2014/main" id="{B4155AD7-F36D-FAC0-72D3-982912381CAD}"/>
              </a:ext>
            </a:extLst>
          </p:cNvPr>
          <p:cNvSpPr>
            <a:spLocks noGrp="1"/>
          </p:cNvSpPr>
          <p:nvPr>
            <p:ph type="ftr" sz="quarter" idx="11"/>
          </p:nvPr>
        </p:nvSpPr>
        <p:spPr/>
        <p:txBody>
          <a:bodyPr/>
          <a:lstStyle/>
          <a:p>
            <a:endParaRPr lang="en-LV"/>
          </a:p>
        </p:txBody>
      </p:sp>
      <p:sp>
        <p:nvSpPr>
          <p:cNvPr id="6" name="Slide Number Placeholder 5">
            <a:extLst>
              <a:ext uri="{FF2B5EF4-FFF2-40B4-BE49-F238E27FC236}">
                <a16:creationId xmlns:a16="http://schemas.microsoft.com/office/drawing/2014/main" id="{CFCCA9E6-0707-07BD-432C-26B2E1641105}"/>
              </a:ext>
            </a:extLst>
          </p:cNvPr>
          <p:cNvSpPr>
            <a:spLocks noGrp="1"/>
          </p:cNvSpPr>
          <p:nvPr>
            <p:ph type="sldNum" sz="quarter" idx="12"/>
          </p:nvPr>
        </p:nvSpPr>
        <p:spPr/>
        <p:txBody>
          <a:bodyPr/>
          <a:lstStyle/>
          <a:p>
            <a:fld id="{B3AB8558-559C-3B4B-9E2B-B9273177A322}" type="slidenum">
              <a:rPr lang="en-LV" smtClean="0"/>
              <a:t>‹#›</a:t>
            </a:fld>
            <a:endParaRPr lang="en-LV"/>
          </a:p>
        </p:txBody>
      </p:sp>
    </p:spTree>
    <p:extLst>
      <p:ext uri="{BB962C8B-B14F-4D97-AF65-F5344CB8AC3E}">
        <p14:creationId xmlns:p14="http://schemas.microsoft.com/office/powerpoint/2010/main" val="18321641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76568D-01AB-AC74-0A39-DEE5DA6FE7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LV"/>
          </a:p>
        </p:txBody>
      </p:sp>
      <p:sp>
        <p:nvSpPr>
          <p:cNvPr id="3" name="Text Placeholder 2">
            <a:extLst>
              <a:ext uri="{FF2B5EF4-FFF2-40B4-BE49-F238E27FC236}">
                <a16:creationId xmlns:a16="http://schemas.microsoft.com/office/drawing/2014/main" id="{BC98E93F-C121-D801-4734-047610FD86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LV"/>
          </a:p>
        </p:txBody>
      </p:sp>
      <p:sp>
        <p:nvSpPr>
          <p:cNvPr id="4" name="Date Placeholder 3">
            <a:extLst>
              <a:ext uri="{FF2B5EF4-FFF2-40B4-BE49-F238E27FC236}">
                <a16:creationId xmlns:a16="http://schemas.microsoft.com/office/drawing/2014/main" id="{11E7FBBF-05A0-9915-98FD-CD1194A1B2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445FAFC-3331-ED4F-95A8-D42BB7E59B3C}" type="datetimeFigureOut">
              <a:rPr lang="en-LV" smtClean="0"/>
              <a:t>01/19/2025</a:t>
            </a:fld>
            <a:endParaRPr lang="en-LV"/>
          </a:p>
        </p:txBody>
      </p:sp>
      <p:sp>
        <p:nvSpPr>
          <p:cNvPr id="5" name="Footer Placeholder 4">
            <a:extLst>
              <a:ext uri="{FF2B5EF4-FFF2-40B4-BE49-F238E27FC236}">
                <a16:creationId xmlns:a16="http://schemas.microsoft.com/office/drawing/2014/main" id="{F357DCF2-2CC0-3C55-2071-FBD906FA00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LV"/>
          </a:p>
        </p:txBody>
      </p:sp>
      <p:sp>
        <p:nvSpPr>
          <p:cNvPr id="6" name="Slide Number Placeholder 5">
            <a:extLst>
              <a:ext uri="{FF2B5EF4-FFF2-40B4-BE49-F238E27FC236}">
                <a16:creationId xmlns:a16="http://schemas.microsoft.com/office/drawing/2014/main" id="{B525B460-618F-B046-F4E0-D360D3D7D8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AB8558-559C-3B4B-9E2B-B9273177A322}" type="slidenum">
              <a:rPr lang="en-LV" smtClean="0"/>
              <a:t>‹#›</a:t>
            </a:fld>
            <a:endParaRPr lang="en-LV"/>
          </a:p>
        </p:txBody>
      </p:sp>
    </p:spTree>
    <p:extLst>
      <p:ext uri="{BB962C8B-B14F-4D97-AF65-F5344CB8AC3E}">
        <p14:creationId xmlns:p14="http://schemas.microsoft.com/office/powerpoint/2010/main" val="909111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create.kahoot.it/share/trustworthy-sources/ef5887e4-1911-4234-9a8e-6022d59eac99"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keOaQm6RpBg?feature=oembed"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video" Target="https://www.youtube.com/embed/lW6fCFYcV_0?feature=oembed"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2.xml"/><Relationship Id="rId1" Type="http://schemas.openxmlformats.org/officeDocument/2006/relationships/video" Target="https://www.youtube.com/embed/azCNwGnxq0s?feature=oembed"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video" Target="https://www.youtube.com/embed/keOaQm6RpBg?feature=oembed"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hyperlink" Target="https://www.youtube.com/watch?v=DvSTlxJsKzE" TargetMode="External"/><Relationship Id="rId3" Type="http://schemas.openxmlformats.org/officeDocument/2006/relationships/hyperlink" Target="https://www.goviralgame.com/books/go-viral/" TargetMode="External"/><Relationship Id="rId7" Type="http://schemas.openxmlformats.org/officeDocument/2006/relationships/hyperlink" Target="https://www.youtube.com/watch?v=PxWY6obI8rg" TargetMode="External"/><Relationship Id="rId2" Type="http://schemas.openxmlformats.org/officeDocument/2006/relationships/hyperlink" Target="https://www.getbadnews.com/" TargetMode="External"/><Relationship Id="rId1" Type="http://schemas.openxmlformats.org/officeDocument/2006/relationships/slideLayout" Target="../slideLayouts/slideLayout2.xml"/><Relationship Id="rId6" Type="http://schemas.openxmlformats.org/officeDocument/2006/relationships/hyperlink" Target="https://yourlogicalfallacyis.com/" TargetMode="External"/><Relationship Id="rId5" Type="http://schemas.openxmlformats.org/officeDocument/2006/relationships/hyperlink" Target="https://spotthetroll.org/start" TargetMode="External"/><Relationship Id="rId10" Type="http://schemas.openxmlformats.org/officeDocument/2006/relationships/hyperlink" Target="https://create.kahoot.it/share/reklamu-panemieni-advertising-techniques/98286f05-faa7-49ff-a1b1-6754c4b1d95a" TargetMode="External"/><Relationship Id="rId4" Type="http://schemas.openxmlformats.org/officeDocument/2006/relationships/hyperlink" Target="https://create.kahoot.it/share/dezinformacija-un-manipulacija/6922f4d5-d1e4-41f6-8ebe-903cbab91390" TargetMode="External"/><Relationship Id="rId9" Type="http://schemas.openxmlformats.org/officeDocument/2006/relationships/hyperlink" Target="https://docs.google.com/document/d/1ATduN5kv8obCiDAR5v7upjdy1VE6yHha3A7f_qhDqkY/edit?usp=shar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a:extLst>
              <a:ext uri="{FF2B5EF4-FFF2-40B4-BE49-F238E27FC236}">
                <a16:creationId xmlns:a16="http://schemas.microsoft.com/office/drawing/2014/main" id="{B35A5C37-3F6B-DE1A-C13D-C85782A60117}"/>
              </a:ext>
            </a:extLst>
          </p:cNvPr>
          <p:cNvSpPr>
            <a:spLocks noGrp="1"/>
          </p:cNvSpPr>
          <p:nvPr>
            <p:ph type="title"/>
          </p:nvPr>
        </p:nvSpPr>
        <p:spPr>
          <a:xfrm>
            <a:off x="769775" y="1606096"/>
            <a:ext cx="10515600" cy="3889635"/>
          </a:xfrm>
        </p:spPr>
        <p:txBody>
          <a:bodyPr>
            <a:normAutofit/>
          </a:bodyPr>
          <a:lstStyle/>
          <a:p>
            <a:pPr marL="0" indent="0" algn="ctr"/>
            <a:r>
              <a:rPr lang="en-US" dirty="0"/>
              <a:t>LATE’s TPD Course 2024-2025</a:t>
            </a:r>
            <a:br>
              <a:rPr lang="en-US" dirty="0"/>
            </a:br>
            <a:r>
              <a:rPr lang="en-US" dirty="0"/>
              <a:t>“21st Century Skills and Media Literacy”</a:t>
            </a:r>
            <a:br>
              <a:rPr lang="en-US" dirty="0"/>
            </a:br>
            <a:r>
              <a:rPr lang="en-US" dirty="0"/>
              <a:t>(supported by the British Council in Latvia)</a:t>
            </a:r>
            <a:br>
              <a:rPr lang="en-US" dirty="0"/>
            </a:br>
            <a:endParaRPr lang="lv-LV" dirty="0"/>
          </a:p>
        </p:txBody>
      </p:sp>
      <p:pic>
        <p:nvPicPr>
          <p:cNvPr id="4" name="image1.gif" descr="The Latvian Association of Teachers of English">
            <a:extLst>
              <a:ext uri="{FF2B5EF4-FFF2-40B4-BE49-F238E27FC236}">
                <a16:creationId xmlns:a16="http://schemas.microsoft.com/office/drawing/2014/main" id="{2B3245D6-775D-AC4E-CDB7-A43D31B9E52D}"/>
              </a:ext>
            </a:extLst>
          </p:cNvPr>
          <p:cNvPicPr/>
          <p:nvPr/>
        </p:nvPicPr>
        <p:blipFill>
          <a:blip r:embed="rId2"/>
          <a:srcRect/>
          <a:stretch>
            <a:fillRect/>
          </a:stretch>
        </p:blipFill>
        <p:spPr>
          <a:xfrm>
            <a:off x="5421086" y="306101"/>
            <a:ext cx="5961432" cy="1009516"/>
          </a:xfrm>
          <a:prstGeom prst="rect">
            <a:avLst/>
          </a:prstGeom>
          <a:ln/>
        </p:spPr>
      </p:pic>
      <p:pic>
        <p:nvPicPr>
          <p:cNvPr id="5" name="image2.jpg">
            <a:extLst>
              <a:ext uri="{FF2B5EF4-FFF2-40B4-BE49-F238E27FC236}">
                <a16:creationId xmlns:a16="http://schemas.microsoft.com/office/drawing/2014/main" id="{5FF1BE6C-FFFA-97A7-7E39-86BAFFD5B3DC}"/>
              </a:ext>
            </a:extLst>
          </p:cNvPr>
          <p:cNvPicPr/>
          <p:nvPr/>
        </p:nvPicPr>
        <p:blipFill>
          <a:blip r:embed="rId3"/>
          <a:srcRect/>
          <a:stretch>
            <a:fillRect/>
          </a:stretch>
        </p:blipFill>
        <p:spPr>
          <a:xfrm>
            <a:off x="481536" y="334092"/>
            <a:ext cx="2289656" cy="981525"/>
          </a:xfrm>
          <a:prstGeom prst="rect">
            <a:avLst/>
          </a:prstGeom>
          <a:ln/>
        </p:spPr>
      </p:pic>
    </p:spTree>
    <p:extLst>
      <p:ext uri="{BB962C8B-B14F-4D97-AF65-F5344CB8AC3E}">
        <p14:creationId xmlns:p14="http://schemas.microsoft.com/office/powerpoint/2010/main" val="1019587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B0FD3-EF37-B679-4E85-57093C42DFEA}"/>
              </a:ext>
            </a:extLst>
          </p:cNvPr>
          <p:cNvSpPr>
            <a:spLocks noGrp="1"/>
          </p:cNvSpPr>
          <p:nvPr>
            <p:ph type="ctrTitle"/>
          </p:nvPr>
        </p:nvSpPr>
        <p:spPr>
          <a:xfrm>
            <a:off x="-1" y="0"/>
            <a:ext cx="12083143" cy="5355771"/>
          </a:xfrm>
        </p:spPr>
        <p:txBody>
          <a:bodyPr>
            <a:normAutofit/>
          </a:bodyPr>
          <a:lstStyle/>
          <a:p>
            <a:r>
              <a:rPr lang="en-GB" sz="5000" dirty="0"/>
              <a:t>Practical Methods to Develop Media Literacy in the EFL Classroom</a:t>
            </a:r>
            <a:br>
              <a:rPr lang="en-GB" sz="5000" dirty="0"/>
            </a:br>
            <a:r>
              <a:rPr lang="en-GB" sz="5000" b="1" i="1" dirty="0"/>
              <a:t>and</a:t>
            </a:r>
            <a:br>
              <a:rPr lang="en-GB" sz="5000" dirty="0"/>
            </a:br>
            <a:r>
              <a:rPr lang="en-GB" sz="5000" dirty="0"/>
              <a:t>Using Authentic Text to Improve and Evaluate EFL Students' Media Literacy and</a:t>
            </a:r>
            <a:br>
              <a:rPr lang="en-GB" sz="5000" dirty="0"/>
            </a:br>
            <a:r>
              <a:rPr lang="en-GB" sz="5000" dirty="0"/>
              <a:t>Language Skills</a:t>
            </a:r>
            <a:endParaRPr lang="en-LV" sz="5000" dirty="0"/>
          </a:p>
        </p:txBody>
      </p:sp>
      <p:sp>
        <p:nvSpPr>
          <p:cNvPr id="3" name="Subtitle 2">
            <a:extLst>
              <a:ext uri="{FF2B5EF4-FFF2-40B4-BE49-F238E27FC236}">
                <a16:creationId xmlns:a16="http://schemas.microsoft.com/office/drawing/2014/main" id="{A39E3605-23AE-3F0C-02DD-57BA4EA1863F}"/>
              </a:ext>
            </a:extLst>
          </p:cNvPr>
          <p:cNvSpPr>
            <a:spLocks noGrp="1"/>
          </p:cNvSpPr>
          <p:nvPr>
            <p:ph type="subTitle" idx="1"/>
          </p:nvPr>
        </p:nvSpPr>
        <p:spPr>
          <a:xfrm>
            <a:off x="1698172" y="5794310"/>
            <a:ext cx="9144000" cy="892629"/>
          </a:xfrm>
        </p:spPr>
        <p:txBody>
          <a:bodyPr>
            <a:normAutofit/>
          </a:bodyPr>
          <a:lstStyle/>
          <a:p>
            <a:r>
              <a:rPr lang="en-LV" dirty="0"/>
              <a:t>Joe Horgan</a:t>
            </a:r>
          </a:p>
          <a:p>
            <a:r>
              <a:rPr lang="en-LV" dirty="0"/>
              <a:t>Jelgava Spidola State Gymnasium</a:t>
            </a:r>
          </a:p>
        </p:txBody>
      </p:sp>
    </p:spTree>
    <p:extLst>
      <p:ext uri="{BB962C8B-B14F-4D97-AF65-F5344CB8AC3E}">
        <p14:creationId xmlns:p14="http://schemas.microsoft.com/office/powerpoint/2010/main" val="21667536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9DE87-51C7-3C9D-B97A-751270565CAB}"/>
              </a:ext>
            </a:extLst>
          </p:cNvPr>
          <p:cNvSpPr>
            <a:spLocks noGrp="1"/>
          </p:cNvSpPr>
          <p:nvPr>
            <p:ph type="title"/>
          </p:nvPr>
        </p:nvSpPr>
        <p:spPr>
          <a:xfrm>
            <a:off x="838200" y="365126"/>
            <a:ext cx="10515600" cy="723446"/>
          </a:xfrm>
        </p:spPr>
        <p:txBody>
          <a:bodyPr/>
          <a:lstStyle/>
          <a:p>
            <a:r>
              <a:rPr lang="en-LV" dirty="0"/>
              <a:t>Definitions: Media Literacy</a:t>
            </a:r>
          </a:p>
        </p:txBody>
      </p:sp>
      <p:sp>
        <p:nvSpPr>
          <p:cNvPr id="3" name="Content Placeholder 2">
            <a:extLst>
              <a:ext uri="{FF2B5EF4-FFF2-40B4-BE49-F238E27FC236}">
                <a16:creationId xmlns:a16="http://schemas.microsoft.com/office/drawing/2014/main" id="{CEB88AE4-B6B3-831F-39A6-2AD4D9B816CD}"/>
              </a:ext>
            </a:extLst>
          </p:cNvPr>
          <p:cNvSpPr>
            <a:spLocks noGrp="1"/>
          </p:cNvSpPr>
          <p:nvPr>
            <p:ph idx="1"/>
          </p:nvPr>
        </p:nvSpPr>
        <p:spPr>
          <a:xfrm>
            <a:off x="0" y="1240970"/>
            <a:ext cx="12028714" cy="5617029"/>
          </a:xfrm>
        </p:spPr>
        <p:txBody>
          <a:bodyPr>
            <a:noAutofit/>
          </a:bodyPr>
          <a:lstStyle/>
          <a:p>
            <a:pPr lvl="1"/>
            <a:r>
              <a:rPr lang="en-GB" sz="2800" b="0" i="0" dirty="0">
                <a:solidFill>
                  <a:srgbClr val="000000"/>
                </a:solidFill>
                <a:effectLst/>
                <a:latin typeface="Arial" panose="020B0604020202020204" pitchFamily="34" charset="0"/>
              </a:rPr>
              <a:t>1. Knowledge, understanding, and experience of various media forms. In some definitions the concept includes literacy and numeracy.</a:t>
            </a:r>
          </a:p>
          <a:p>
            <a:pPr lvl="1"/>
            <a:r>
              <a:rPr lang="en-GB" sz="2800" b="0" i="0" dirty="0">
                <a:solidFill>
                  <a:srgbClr val="000000"/>
                </a:solidFill>
                <a:effectLst/>
                <a:latin typeface="Arial" panose="020B0604020202020204" pitchFamily="34" charset="0"/>
              </a:rPr>
              <a:t>2. Competence in using various media and the ability to think critically about them.</a:t>
            </a:r>
          </a:p>
          <a:p>
            <a:pPr lvl="1"/>
            <a:r>
              <a:rPr lang="en-GB" sz="2800" b="0" i="0" dirty="0">
                <a:solidFill>
                  <a:srgbClr val="000000"/>
                </a:solidFill>
                <a:effectLst/>
                <a:latin typeface="Arial" panose="020B0604020202020204" pitchFamily="34" charset="0"/>
              </a:rPr>
              <a:t>3. Levels of skill and competence in using media devices. (Oxford Reference)</a:t>
            </a:r>
          </a:p>
          <a:p>
            <a:pPr marL="457200" lvl="1" indent="0">
              <a:buNone/>
            </a:pPr>
            <a:endParaRPr lang="en-GB" sz="2800" i="1" dirty="0">
              <a:solidFill>
                <a:srgbClr val="000000"/>
              </a:solidFill>
              <a:effectLst/>
              <a:latin typeface="Lato" panose="020F0502020204030203" pitchFamily="34" charset="0"/>
            </a:endParaRPr>
          </a:p>
          <a:p>
            <a:r>
              <a:rPr lang="en-GB" i="1" dirty="0">
                <a:solidFill>
                  <a:srgbClr val="000000"/>
                </a:solidFill>
                <a:effectLst/>
                <a:latin typeface="Lato" panose="020F0502020204030203" pitchFamily="34" charset="0"/>
              </a:rPr>
              <a:t>Media Literacy is a 21st century </a:t>
            </a:r>
            <a:r>
              <a:rPr lang="en-GB" b="1" i="1" dirty="0">
                <a:solidFill>
                  <a:srgbClr val="000000"/>
                </a:solidFill>
                <a:effectLst/>
                <a:latin typeface="Lato" panose="020F0502020204030203" pitchFamily="34" charset="0"/>
              </a:rPr>
              <a:t>approach to education</a:t>
            </a:r>
            <a:r>
              <a:rPr lang="en-GB" i="1" dirty="0">
                <a:solidFill>
                  <a:srgbClr val="000000"/>
                </a:solidFill>
                <a:effectLst/>
                <a:latin typeface="Lato" panose="020F0502020204030203" pitchFamily="34" charset="0"/>
              </a:rPr>
              <a:t>. It provides a framework to </a:t>
            </a:r>
            <a:r>
              <a:rPr lang="en-GB" b="1" i="1" dirty="0">
                <a:solidFill>
                  <a:srgbClr val="000000"/>
                </a:solidFill>
                <a:effectLst/>
                <a:latin typeface="Lato" panose="020F0502020204030203" pitchFamily="34" charset="0"/>
              </a:rPr>
              <a:t>access, </a:t>
            </a:r>
            <a:r>
              <a:rPr lang="en-GB" b="1" i="1" dirty="0" err="1">
                <a:solidFill>
                  <a:srgbClr val="000000"/>
                </a:solidFill>
                <a:effectLst/>
                <a:latin typeface="Lato" panose="020F0502020204030203" pitchFamily="34" charset="0"/>
              </a:rPr>
              <a:t>analyze</a:t>
            </a:r>
            <a:r>
              <a:rPr lang="en-GB" b="1" i="1" dirty="0">
                <a:solidFill>
                  <a:srgbClr val="000000"/>
                </a:solidFill>
                <a:effectLst/>
                <a:latin typeface="Lato" panose="020F0502020204030203" pitchFamily="34" charset="0"/>
              </a:rPr>
              <a:t>, evaluate, create and participate</a:t>
            </a:r>
            <a:r>
              <a:rPr lang="en-GB" i="1" dirty="0">
                <a:solidFill>
                  <a:srgbClr val="000000"/>
                </a:solidFill>
                <a:effectLst/>
                <a:latin typeface="Lato" panose="020F0502020204030203" pitchFamily="34" charset="0"/>
              </a:rPr>
              <a:t> with </a:t>
            </a:r>
            <a:r>
              <a:rPr lang="en-GB" b="1" i="1" dirty="0">
                <a:solidFill>
                  <a:srgbClr val="000000"/>
                </a:solidFill>
                <a:effectLst/>
                <a:latin typeface="Lato" panose="020F0502020204030203" pitchFamily="34" charset="0"/>
              </a:rPr>
              <a:t>messages</a:t>
            </a:r>
            <a:r>
              <a:rPr lang="en-GB" i="1" dirty="0">
                <a:solidFill>
                  <a:srgbClr val="000000"/>
                </a:solidFill>
                <a:effectLst/>
                <a:latin typeface="Lato" panose="020F0502020204030203" pitchFamily="34" charset="0"/>
              </a:rPr>
              <a:t> in a </a:t>
            </a:r>
            <a:r>
              <a:rPr lang="en-GB" b="1" i="1" dirty="0">
                <a:solidFill>
                  <a:srgbClr val="000000"/>
                </a:solidFill>
                <a:effectLst/>
                <a:latin typeface="Lato" panose="020F0502020204030203" pitchFamily="34" charset="0"/>
              </a:rPr>
              <a:t>variety of forms </a:t>
            </a:r>
            <a:r>
              <a:rPr lang="en-GB" i="1" dirty="0">
                <a:solidFill>
                  <a:srgbClr val="000000"/>
                </a:solidFill>
                <a:effectLst/>
                <a:latin typeface="Lato" panose="020F0502020204030203" pitchFamily="34" charset="0"/>
              </a:rPr>
              <a:t>— from </a:t>
            </a:r>
            <a:r>
              <a:rPr lang="en-GB" b="1" i="1" dirty="0">
                <a:solidFill>
                  <a:srgbClr val="000000"/>
                </a:solidFill>
                <a:effectLst/>
                <a:latin typeface="Lato" panose="020F0502020204030203" pitchFamily="34" charset="0"/>
              </a:rPr>
              <a:t>print to video to the Internet</a:t>
            </a:r>
            <a:r>
              <a:rPr lang="en-GB" i="1" dirty="0">
                <a:solidFill>
                  <a:srgbClr val="000000"/>
                </a:solidFill>
                <a:effectLst/>
                <a:latin typeface="Lato" panose="020F0502020204030203" pitchFamily="34" charset="0"/>
              </a:rPr>
              <a:t>. Media literacy builds an understanding of the </a:t>
            </a:r>
            <a:r>
              <a:rPr lang="en-GB" b="1" i="1" dirty="0">
                <a:solidFill>
                  <a:srgbClr val="000000"/>
                </a:solidFill>
                <a:effectLst/>
                <a:latin typeface="Lato" panose="020F0502020204030203" pitchFamily="34" charset="0"/>
              </a:rPr>
              <a:t>role of media in society </a:t>
            </a:r>
            <a:r>
              <a:rPr lang="en-GB" i="1" dirty="0">
                <a:solidFill>
                  <a:srgbClr val="000000"/>
                </a:solidFill>
                <a:effectLst/>
                <a:latin typeface="Lato" panose="020F0502020204030203" pitchFamily="34" charset="0"/>
              </a:rPr>
              <a:t>as well as essential skills of inquiry and self-expression necessary for </a:t>
            </a:r>
            <a:r>
              <a:rPr lang="en-GB" b="1" i="1" dirty="0">
                <a:solidFill>
                  <a:srgbClr val="000000"/>
                </a:solidFill>
                <a:effectLst/>
                <a:latin typeface="Lato" panose="020F0502020204030203" pitchFamily="34" charset="0"/>
              </a:rPr>
              <a:t>citizens of a democracy</a:t>
            </a:r>
            <a:r>
              <a:rPr lang="en-GB" i="1" dirty="0">
                <a:solidFill>
                  <a:srgbClr val="000000"/>
                </a:solidFill>
                <a:effectLst/>
                <a:latin typeface="Lato" panose="020F0502020204030203" pitchFamily="34" charset="0"/>
              </a:rPr>
              <a:t>. (</a:t>
            </a:r>
            <a:r>
              <a:rPr lang="en-GB" i="1" dirty="0" err="1">
                <a:solidFill>
                  <a:srgbClr val="000000"/>
                </a:solidFill>
                <a:effectLst/>
                <a:latin typeface="Lato" panose="020F0502020204030203" pitchFamily="34" charset="0"/>
              </a:rPr>
              <a:t>Center</a:t>
            </a:r>
            <a:r>
              <a:rPr lang="en-GB" i="1" dirty="0">
                <a:solidFill>
                  <a:srgbClr val="000000"/>
                </a:solidFill>
                <a:effectLst/>
                <a:latin typeface="Lato" panose="020F0502020204030203" pitchFamily="34" charset="0"/>
              </a:rPr>
              <a:t> for Media Literacy)</a:t>
            </a:r>
            <a:endParaRPr lang="en-LV" dirty="0"/>
          </a:p>
        </p:txBody>
      </p:sp>
    </p:spTree>
    <p:extLst>
      <p:ext uri="{BB962C8B-B14F-4D97-AF65-F5344CB8AC3E}">
        <p14:creationId xmlns:p14="http://schemas.microsoft.com/office/powerpoint/2010/main" val="283773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9CEB8-0501-1B78-C6D9-F06EBFAAFD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6B081A-A0D3-D049-7C43-504C0E1BF7B8}"/>
              </a:ext>
            </a:extLst>
          </p:cNvPr>
          <p:cNvSpPr>
            <a:spLocks noGrp="1"/>
          </p:cNvSpPr>
          <p:nvPr>
            <p:ph type="title"/>
          </p:nvPr>
        </p:nvSpPr>
        <p:spPr>
          <a:xfrm>
            <a:off x="838200" y="365126"/>
            <a:ext cx="10515600" cy="723446"/>
          </a:xfrm>
        </p:spPr>
        <p:txBody>
          <a:bodyPr/>
          <a:lstStyle/>
          <a:p>
            <a:r>
              <a:rPr lang="en-LV" dirty="0"/>
              <a:t>Definitions</a:t>
            </a:r>
          </a:p>
        </p:txBody>
      </p:sp>
      <p:sp>
        <p:nvSpPr>
          <p:cNvPr id="3" name="Content Placeholder 2">
            <a:extLst>
              <a:ext uri="{FF2B5EF4-FFF2-40B4-BE49-F238E27FC236}">
                <a16:creationId xmlns:a16="http://schemas.microsoft.com/office/drawing/2014/main" id="{0D91FE6E-DA85-2205-1A46-C00B1418FB87}"/>
              </a:ext>
            </a:extLst>
          </p:cNvPr>
          <p:cNvSpPr>
            <a:spLocks noGrp="1"/>
          </p:cNvSpPr>
          <p:nvPr>
            <p:ph idx="1"/>
          </p:nvPr>
        </p:nvSpPr>
        <p:spPr>
          <a:xfrm>
            <a:off x="0" y="1240970"/>
            <a:ext cx="12028714" cy="5617029"/>
          </a:xfrm>
        </p:spPr>
        <p:txBody>
          <a:bodyPr>
            <a:noAutofit/>
          </a:bodyPr>
          <a:lstStyle/>
          <a:p>
            <a:pPr lvl="1"/>
            <a:r>
              <a:rPr lang="en-GB" sz="3000" b="0" i="0" dirty="0">
                <a:effectLst/>
                <a:latin typeface="+mj-lt"/>
              </a:rPr>
              <a:t>Media Text: Spoken, print, graphic or electronic communications with a public audience. They often involve numerous people in their construction and are usually shaped by a technology used in their production. </a:t>
            </a:r>
            <a:r>
              <a:rPr lang="en-GB" sz="3000" b="0" i="1" dirty="0">
                <a:effectLst/>
                <a:latin typeface="+mj-lt"/>
              </a:rPr>
              <a:t>Media texts</a:t>
            </a:r>
            <a:r>
              <a:rPr lang="en-GB" sz="3000" b="0" i="0" dirty="0">
                <a:effectLst/>
                <a:latin typeface="+mj-lt"/>
              </a:rPr>
              <a:t> studied in English can be found in newspapers, magazines and on television, film, radio, computer software and the internet. (Government of Western Australia)</a:t>
            </a:r>
          </a:p>
          <a:p>
            <a:pPr lvl="1"/>
            <a:endParaRPr lang="en-GB" sz="3000" b="0" i="0" dirty="0">
              <a:effectLst/>
              <a:latin typeface="+mj-lt"/>
            </a:endParaRPr>
          </a:p>
          <a:p>
            <a:pPr lvl="1"/>
            <a:r>
              <a:rPr lang="en-GB" sz="3000" b="0" i="0" dirty="0">
                <a:effectLst/>
                <a:latin typeface="+mj-lt"/>
              </a:rPr>
              <a:t>Authentic texts are defined as “written by members of a language and culture group for members of the same language and culture group” (Galloway, 1998, p. 133, as cited in Glisan)</a:t>
            </a:r>
            <a:endParaRPr lang="en-LV" sz="3000" dirty="0">
              <a:latin typeface="+mj-lt"/>
            </a:endParaRPr>
          </a:p>
        </p:txBody>
      </p:sp>
    </p:spTree>
    <p:extLst>
      <p:ext uri="{BB962C8B-B14F-4D97-AF65-F5344CB8AC3E}">
        <p14:creationId xmlns:p14="http://schemas.microsoft.com/office/powerpoint/2010/main" val="2482703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D6378-969D-D461-A64F-7038BBAEF4D3}"/>
              </a:ext>
            </a:extLst>
          </p:cNvPr>
          <p:cNvSpPr>
            <a:spLocks noGrp="1"/>
          </p:cNvSpPr>
          <p:nvPr>
            <p:ph type="title"/>
          </p:nvPr>
        </p:nvSpPr>
        <p:spPr/>
        <p:txBody>
          <a:bodyPr/>
          <a:lstStyle/>
          <a:p>
            <a:r>
              <a:rPr lang="en-LV" dirty="0"/>
              <a:t>What media literacy is not:</a:t>
            </a:r>
          </a:p>
        </p:txBody>
      </p:sp>
      <p:sp>
        <p:nvSpPr>
          <p:cNvPr id="3" name="Content Placeholder 2">
            <a:extLst>
              <a:ext uri="{FF2B5EF4-FFF2-40B4-BE49-F238E27FC236}">
                <a16:creationId xmlns:a16="http://schemas.microsoft.com/office/drawing/2014/main" id="{A9732AB6-9394-6C84-A735-5CD72C92AA3A}"/>
              </a:ext>
            </a:extLst>
          </p:cNvPr>
          <p:cNvSpPr>
            <a:spLocks noGrp="1"/>
          </p:cNvSpPr>
          <p:nvPr>
            <p:ph idx="1"/>
          </p:nvPr>
        </p:nvSpPr>
        <p:spPr>
          <a:xfrm>
            <a:off x="555171" y="1621971"/>
            <a:ext cx="11332029" cy="4822372"/>
          </a:xfrm>
        </p:spPr>
        <p:txBody>
          <a:bodyPr>
            <a:normAutofit fontScale="92500" lnSpcReduction="20000"/>
          </a:bodyPr>
          <a:lstStyle/>
          <a:p>
            <a:pPr algn="l" fontAlgn="base">
              <a:lnSpc>
                <a:spcPct val="100000"/>
              </a:lnSpc>
              <a:spcBef>
                <a:spcPts val="750"/>
              </a:spcBef>
              <a:spcAft>
                <a:spcPts val="150"/>
              </a:spcAft>
              <a:buFont typeface="Arial" panose="020B0604020202020204" pitchFamily="34" charset="0"/>
              <a:buChar char="•"/>
            </a:pPr>
            <a:r>
              <a:rPr lang="en-GB" b="0" i="0" dirty="0">
                <a:solidFill>
                  <a:srgbClr val="000000"/>
                </a:solidFill>
                <a:effectLst/>
                <a:latin typeface="inherit"/>
              </a:rPr>
              <a:t>Media 'bashing' is NOT media literacy; however media literacy sometimes involves </a:t>
            </a:r>
            <a:r>
              <a:rPr lang="en-GB" b="0" i="1" dirty="0">
                <a:solidFill>
                  <a:srgbClr val="000000"/>
                </a:solidFill>
                <a:effectLst/>
                <a:latin typeface="inherit"/>
              </a:rPr>
              <a:t>criticizing the media</a:t>
            </a:r>
            <a:r>
              <a:rPr lang="en-GB" b="0" i="0" dirty="0">
                <a:solidFill>
                  <a:srgbClr val="000000"/>
                </a:solidFill>
                <a:effectLst/>
                <a:latin typeface="inherit"/>
              </a:rPr>
              <a:t>.</a:t>
            </a:r>
          </a:p>
          <a:p>
            <a:pPr algn="l" fontAlgn="base">
              <a:lnSpc>
                <a:spcPct val="100000"/>
              </a:lnSpc>
              <a:spcBef>
                <a:spcPts val="750"/>
              </a:spcBef>
              <a:spcAft>
                <a:spcPts val="150"/>
              </a:spcAft>
              <a:buFont typeface="Arial" panose="020B0604020202020204" pitchFamily="34" charset="0"/>
              <a:buChar char="•"/>
            </a:pPr>
            <a:r>
              <a:rPr lang="en-GB" b="0" i="0" dirty="0">
                <a:solidFill>
                  <a:srgbClr val="000000"/>
                </a:solidFill>
                <a:effectLst/>
                <a:latin typeface="inherit"/>
              </a:rPr>
              <a:t>Merely producing media is NOT media literacy, although media literacy should include </a:t>
            </a:r>
            <a:r>
              <a:rPr lang="en-GB" b="0" i="1" dirty="0">
                <a:solidFill>
                  <a:srgbClr val="000000"/>
                </a:solidFill>
                <a:effectLst/>
                <a:latin typeface="inherit"/>
              </a:rPr>
              <a:t>media production</a:t>
            </a:r>
            <a:r>
              <a:rPr lang="en-GB" b="0" i="0" dirty="0">
                <a:solidFill>
                  <a:srgbClr val="000000"/>
                </a:solidFill>
                <a:effectLst/>
                <a:latin typeface="inherit"/>
              </a:rPr>
              <a:t>.</a:t>
            </a:r>
          </a:p>
          <a:p>
            <a:pPr algn="l" fontAlgn="base">
              <a:lnSpc>
                <a:spcPct val="100000"/>
              </a:lnSpc>
              <a:spcBef>
                <a:spcPts val="750"/>
              </a:spcBef>
              <a:spcAft>
                <a:spcPts val="150"/>
              </a:spcAft>
              <a:buFont typeface="Arial" panose="020B0604020202020204" pitchFamily="34" charset="0"/>
              <a:buChar char="•"/>
            </a:pPr>
            <a:r>
              <a:rPr lang="en-GB" b="0" i="0" dirty="0">
                <a:solidFill>
                  <a:srgbClr val="000000"/>
                </a:solidFill>
                <a:effectLst/>
                <a:latin typeface="inherit"/>
              </a:rPr>
              <a:t>Just teaching with digital tools or other mediated content is NOT media literacy; one must also </a:t>
            </a:r>
            <a:r>
              <a:rPr lang="en-GB" b="0" i="1" dirty="0">
                <a:solidFill>
                  <a:srgbClr val="000000"/>
                </a:solidFill>
                <a:effectLst/>
                <a:latin typeface="inherit"/>
              </a:rPr>
              <a:t>teach about media</a:t>
            </a:r>
            <a:r>
              <a:rPr lang="en-GB" b="0" i="0" dirty="0">
                <a:solidFill>
                  <a:srgbClr val="000000"/>
                </a:solidFill>
                <a:effectLst/>
                <a:latin typeface="inherit"/>
              </a:rPr>
              <a:t>.</a:t>
            </a:r>
          </a:p>
          <a:p>
            <a:pPr algn="l" fontAlgn="base">
              <a:lnSpc>
                <a:spcPct val="100000"/>
              </a:lnSpc>
              <a:spcBef>
                <a:spcPts val="750"/>
              </a:spcBef>
              <a:spcAft>
                <a:spcPts val="150"/>
              </a:spcAft>
              <a:buFont typeface="Arial" panose="020B0604020202020204" pitchFamily="34" charset="0"/>
              <a:buChar char="•"/>
            </a:pPr>
            <a:r>
              <a:rPr lang="en-GB" b="0" i="0" dirty="0">
                <a:solidFill>
                  <a:srgbClr val="000000"/>
                </a:solidFill>
                <a:effectLst/>
                <a:latin typeface="inherit"/>
              </a:rPr>
              <a:t>Simply looking for political agendas, stereotypes or misrepresentations is NOT media literacy; there should also be an </a:t>
            </a:r>
            <a:r>
              <a:rPr lang="en-GB" b="0" i="1" dirty="0">
                <a:solidFill>
                  <a:srgbClr val="000000"/>
                </a:solidFill>
                <a:effectLst/>
                <a:latin typeface="inherit"/>
              </a:rPr>
              <a:t>exploration</a:t>
            </a:r>
            <a:r>
              <a:rPr lang="en-GB" b="0" i="0" dirty="0">
                <a:solidFill>
                  <a:srgbClr val="000000"/>
                </a:solidFill>
                <a:effectLst/>
                <a:latin typeface="inherit"/>
              </a:rPr>
              <a:t> of the systems making those representations appear "normal."</a:t>
            </a:r>
          </a:p>
          <a:p>
            <a:pPr algn="l" fontAlgn="base">
              <a:lnSpc>
                <a:spcPct val="100000"/>
              </a:lnSpc>
              <a:spcBef>
                <a:spcPts val="750"/>
              </a:spcBef>
              <a:spcAft>
                <a:spcPts val="150"/>
              </a:spcAft>
              <a:buFont typeface="Arial" panose="020B0604020202020204" pitchFamily="34" charset="0"/>
              <a:buChar char="•"/>
            </a:pPr>
            <a:r>
              <a:rPr lang="en-GB" b="0" i="0" dirty="0">
                <a:solidFill>
                  <a:srgbClr val="000000"/>
                </a:solidFill>
                <a:effectLst/>
                <a:latin typeface="inherit"/>
              </a:rPr>
              <a:t>Media Literacy does NOT mean "don't watch;" it means "</a:t>
            </a:r>
            <a:r>
              <a:rPr lang="en-GB" b="0" i="1" dirty="0">
                <a:solidFill>
                  <a:srgbClr val="000000"/>
                </a:solidFill>
                <a:effectLst/>
                <a:latin typeface="inherit"/>
              </a:rPr>
              <a:t>watch carefully, think critically.</a:t>
            </a:r>
            <a:r>
              <a:rPr lang="en-GB" b="0" i="0" dirty="0">
                <a:solidFill>
                  <a:srgbClr val="000000"/>
                </a:solidFill>
                <a:effectLst/>
                <a:latin typeface="inherit"/>
              </a:rPr>
              <a:t>” </a:t>
            </a:r>
          </a:p>
          <a:p>
            <a:pPr marL="0" indent="0" algn="l" fontAlgn="base">
              <a:lnSpc>
                <a:spcPct val="100000"/>
              </a:lnSpc>
              <a:spcBef>
                <a:spcPts val="750"/>
              </a:spcBef>
              <a:spcAft>
                <a:spcPts val="150"/>
              </a:spcAft>
              <a:buNone/>
            </a:pPr>
            <a:r>
              <a:rPr lang="en-GB" b="0" i="0" dirty="0">
                <a:solidFill>
                  <a:srgbClr val="000000"/>
                </a:solidFill>
                <a:effectLst/>
                <a:latin typeface="inherit"/>
              </a:rPr>
              <a:t>(</a:t>
            </a:r>
            <a:r>
              <a:rPr lang="en-GB" b="0" i="0" dirty="0" err="1">
                <a:solidFill>
                  <a:srgbClr val="000000"/>
                </a:solidFill>
                <a:effectLst/>
                <a:latin typeface="inherit"/>
              </a:rPr>
              <a:t>Center</a:t>
            </a:r>
            <a:r>
              <a:rPr lang="en-GB" b="0" i="0" dirty="0">
                <a:solidFill>
                  <a:srgbClr val="000000"/>
                </a:solidFill>
                <a:effectLst/>
                <a:latin typeface="inherit"/>
              </a:rPr>
              <a:t> for Media Literacy)</a:t>
            </a:r>
          </a:p>
        </p:txBody>
      </p:sp>
    </p:spTree>
    <p:extLst>
      <p:ext uri="{BB962C8B-B14F-4D97-AF65-F5344CB8AC3E}">
        <p14:creationId xmlns:p14="http://schemas.microsoft.com/office/powerpoint/2010/main" val="1772364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CA38F-C91A-386B-2AF4-BF35D0A0A33A}"/>
              </a:ext>
            </a:extLst>
          </p:cNvPr>
          <p:cNvSpPr>
            <a:spLocks noGrp="1"/>
          </p:cNvSpPr>
          <p:nvPr>
            <p:ph type="title"/>
          </p:nvPr>
        </p:nvSpPr>
        <p:spPr>
          <a:xfrm>
            <a:off x="0" y="0"/>
            <a:ext cx="12192000" cy="504497"/>
          </a:xfrm>
        </p:spPr>
        <p:txBody>
          <a:bodyPr>
            <a:noAutofit/>
          </a:bodyPr>
          <a:lstStyle/>
          <a:p>
            <a:r>
              <a:rPr lang="en-LV" sz="2600" dirty="0"/>
              <a:t>State foreign language primary education curriculum standards regarding media literacy:</a:t>
            </a:r>
          </a:p>
        </p:txBody>
      </p:sp>
      <p:graphicFrame>
        <p:nvGraphicFramePr>
          <p:cNvPr id="4" name="Table 3">
            <a:extLst>
              <a:ext uri="{FF2B5EF4-FFF2-40B4-BE49-F238E27FC236}">
                <a16:creationId xmlns:a16="http://schemas.microsoft.com/office/drawing/2014/main" id="{444EF27B-934B-D6BE-B655-D41527032E6F}"/>
              </a:ext>
            </a:extLst>
          </p:cNvPr>
          <p:cNvGraphicFramePr>
            <a:graphicFrameLocks noGrp="1"/>
          </p:cNvGraphicFramePr>
          <p:nvPr>
            <p:extLst>
              <p:ext uri="{D42A27DB-BD31-4B8C-83A1-F6EECF244321}">
                <p14:modId xmlns:p14="http://schemas.microsoft.com/office/powerpoint/2010/main" val="2484951448"/>
              </p:ext>
            </p:extLst>
          </p:nvPr>
        </p:nvGraphicFramePr>
        <p:xfrm>
          <a:off x="0" y="525748"/>
          <a:ext cx="12192000" cy="6332251"/>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67544881"/>
                    </a:ext>
                  </a:extLst>
                </a:gridCol>
                <a:gridCol w="6096000">
                  <a:extLst>
                    <a:ext uri="{9D8B030D-6E8A-4147-A177-3AD203B41FA5}">
                      <a16:colId xmlns:a16="http://schemas.microsoft.com/office/drawing/2014/main" val="4107750269"/>
                    </a:ext>
                  </a:extLst>
                </a:gridCol>
              </a:tblGrid>
              <a:tr h="395023">
                <a:tc>
                  <a:txBody>
                    <a:bodyPr/>
                    <a:lstStyle/>
                    <a:p>
                      <a:r>
                        <a:rPr lang="en-GB" dirty="0" err="1"/>
                        <a:t>Pamatskolas</a:t>
                      </a:r>
                      <a:r>
                        <a:rPr lang="en-GB" dirty="0"/>
                        <a:t> </a:t>
                      </a:r>
                      <a:r>
                        <a:rPr lang="en-GB" dirty="0" err="1"/>
                        <a:t>posmam</a:t>
                      </a:r>
                      <a:r>
                        <a:rPr lang="en-GB" dirty="0"/>
                        <a:t> </a:t>
                      </a:r>
                      <a:r>
                        <a:rPr lang="en-GB" dirty="0" err="1"/>
                        <a:t>sasniedzamie</a:t>
                      </a:r>
                      <a:r>
                        <a:rPr lang="en-GB" dirty="0"/>
                        <a:t> </a:t>
                      </a:r>
                      <a:r>
                        <a:rPr lang="en-GB" dirty="0" err="1"/>
                        <a:t>rezultāti</a:t>
                      </a:r>
                      <a:r>
                        <a:rPr lang="en-GB" dirty="0"/>
                        <a:t>:</a:t>
                      </a:r>
                      <a:endParaRPr lang="en-LV" dirty="0"/>
                    </a:p>
                  </a:txBody>
                  <a:tcPr/>
                </a:tc>
                <a:tc>
                  <a:txBody>
                    <a:bodyPr/>
                    <a:lstStyle/>
                    <a:p>
                      <a:r>
                        <a:rPr lang="en-LV" dirty="0"/>
                        <a:t>Learning outcomes for primary education:</a:t>
                      </a:r>
                    </a:p>
                  </a:txBody>
                  <a:tcPr/>
                </a:tc>
                <a:extLst>
                  <a:ext uri="{0D108BD9-81ED-4DB2-BD59-A6C34878D82A}">
                    <a16:rowId xmlns:a16="http://schemas.microsoft.com/office/drawing/2014/main" val="205297356"/>
                  </a:ext>
                </a:extLst>
              </a:tr>
              <a:tr h="13286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i="0" u="none" strike="noStrike" dirty="0">
                          <a:solidFill>
                            <a:srgbClr val="000000"/>
                          </a:solidFill>
                          <a:effectLst/>
                          <a:latin typeface="Arial" panose="020B0604020202020204" pitchFamily="34" charset="0"/>
                        </a:rPr>
                        <a:t>VS.9.1.1.1. Apzināti izmanto daudzveidīgas domāšanas stratēģijas (piemēram, nosakot cēloņu un seku sakarības) valodu apguvē un izziņai citās mācību jomās, meklējot un salīdzinot nepieciešamo informāciju dažādās valodās un avotos.</a:t>
                      </a:r>
                      <a:endParaRPr lang="lv-LV" sz="1600" b="0" dirty="0">
                        <a:effectLst/>
                      </a:endParaRPr>
                    </a:p>
                  </a:txBody>
                  <a:tcPr/>
                </a:tc>
                <a:tc>
                  <a:txBody>
                    <a:bodyPr/>
                    <a:lstStyle/>
                    <a:p>
                      <a:r>
                        <a:rPr lang="en-GB" sz="1600" dirty="0"/>
                        <a:t>VS.9.1.1.1. Consciously uses diverse thinking strategies (e.g., determining cause-and-effect relationships) in language learning and cognition in other areas of learning, searching for and comparing necessary information in different languages ​​and sources.</a:t>
                      </a:r>
                      <a:endParaRPr lang="en-LV" sz="1600" dirty="0"/>
                    </a:p>
                  </a:txBody>
                  <a:tcPr/>
                </a:tc>
                <a:extLst>
                  <a:ext uri="{0D108BD9-81ED-4DB2-BD59-A6C34878D82A}">
                    <a16:rowId xmlns:a16="http://schemas.microsoft.com/office/drawing/2014/main" val="19321617"/>
                  </a:ext>
                </a:extLst>
              </a:tr>
              <a:tr h="14155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i="0" u="none" strike="noStrike" dirty="0">
                          <a:solidFill>
                            <a:srgbClr val="000000"/>
                          </a:solidFill>
                          <a:effectLst/>
                          <a:latin typeface="Arial" panose="020B0604020202020204" pitchFamily="34" charset="0"/>
                        </a:rPr>
                        <a:t>VS.9.1.1.4. Atbilstoši uzvedības un saskarsmes normām pavēsta, ka saprot dzirdēto/lasīto (piemēram, formulējot sarunas biedra teikto saviem vārdiem), bet, ja nesaprot teikto, lūdz sarunu partneri to paskaidrot vai precizēt.</a:t>
                      </a:r>
                      <a:endParaRPr lang="lv-LV" sz="1600" b="0" dirty="0">
                        <a:effectLst/>
                      </a:endParaRPr>
                    </a:p>
                  </a:txBody>
                  <a:tcPr/>
                </a:tc>
                <a:tc>
                  <a:txBody>
                    <a:bodyPr/>
                    <a:lstStyle/>
                    <a:p>
                      <a:r>
                        <a:rPr lang="en-GB" sz="1600" dirty="0"/>
                        <a:t>VS.9.1.1.4. In accordance with the norms of </a:t>
                      </a:r>
                      <a:r>
                        <a:rPr lang="en-GB" sz="1600" dirty="0" err="1"/>
                        <a:t>behavior</a:t>
                      </a:r>
                      <a:r>
                        <a:rPr lang="en-GB" sz="1600" dirty="0"/>
                        <a:t> and communication, states that they understands what they have heard/read (for example, by formulating what the interlocutor said in </a:t>
                      </a:r>
                      <a:r>
                        <a:rPr lang="en-GB" sz="1600" dirty="0" err="1"/>
                        <a:t>theirown</a:t>
                      </a:r>
                      <a:r>
                        <a:rPr lang="en-GB" sz="1600" dirty="0"/>
                        <a:t> words), but if they does not understand what was said, asks the interlocutor to explain or clarify it.</a:t>
                      </a:r>
                      <a:endParaRPr lang="en-LV" sz="1600" dirty="0"/>
                    </a:p>
                  </a:txBody>
                  <a:tcPr/>
                </a:tc>
                <a:extLst>
                  <a:ext uri="{0D108BD9-81ED-4DB2-BD59-A6C34878D82A}">
                    <a16:rowId xmlns:a16="http://schemas.microsoft.com/office/drawing/2014/main" val="3232102922"/>
                  </a:ext>
                </a:extLst>
              </a:tr>
              <a:tr h="141550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i="0" u="none" strike="noStrike" dirty="0">
                          <a:solidFill>
                            <a:srgbClr val="000000"/>
                          </a:solidFill>
                          <a:effectLst/>
                          <a:latin typeface="Arial" panose="020B0604020202020204" pitchFamily="34" charset="0"/>
                        </a:rPr>
                        <a:t>VS.9.1.1.10. Patstāvīgi izvēlas tekstus virtuālajā vidē par sev interesējošām tēmām, izvērtē iegūtās informācijas ticamību, atsaucas uz informācijas avotu. Sazinās un sadarbojas, izmantojot dažādus rīkus un paņēmienus informācijas iegūšanai, mācībām, izklaidei.</a:t>
                      </a:r>
                      <a:endParaRPr lang="lv-LV" sz="1600" b="0" dirty="0">
                        <a:effectLst/>
                      </a:endParaRPr>
                    </a:p>
                  </a:txBody>
                  <a:tcPr/>
                </a:tc>
                <a:tc>
                  <a:txBody>
                    <a:bodyPr/>
                    <a:lstStyle/>
                    <a:p>
                      <a:r>
                        <a:rPr lang="en-GB" sz="1600" dirty="0"/>
                        <a:t>VS.9.1.1.10. Independently selects texts in the virtual environment on topics of interest to them, evaluates the reliability of the information obtained, refers to the source of information. Communicates and collaborates using various tools and techniques for obtaining information, learning, and entertainment.</a:t>
                      </a:r>
                      <a:endParaRPr lang="en-LV" sz="1600" dirty="0"/>
                    </a:p>
                  </a:txBody>
                  <a:tcPr/>
                </a:tc>
                <a:extLst>
                  <a:ext uri="{0D108BD9-81ED-4DB2-BD59-A6C34878D82A}">
                    <a16:rowId xmlns:a16="http://schemas.microsoft.com/office/drawing/2014/main" val="2215419236"/>
                  </a:ext>
                </a:extLst>
              </a:tr>
              <a:tr h="8888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i="0" u="none" strike="noStrike" dirty="0">
                          <a:solidFill>
                            <a:srgbClr val="000000"/>
                          </a:solidFill>
                          <a:effectLst/>
                          <a:latin typeface="Arial" panose="020B0604020202020204" pitchFamily="34" charset="0"/>
                        </a:rPr>
                        <a:t>VS.9.2.1.2. Klausās vai lasa tekstus (piemēram, diskusijas, ziņu ierakstus, vēstules, brošūras) par dažādām tēmām, salīdzina tekstu veidus un izmanto iegūto informāciju mācību vajadzībām.</a:t>
                      </a:r>
                      <a:endParaRPr lang="lv-LV" sz="1600" b="0" dirty="0">
                        <a:effectLst/>
                      </a:endParaRPr>
                    </a:p>
                  </a:txBody>
                  <a:tcPr/>
                </a:tc>
                <a:tc>
                  <a:txBody>
                    <a:bodyPr/>
                    <a:lstStyle/>
                    <a:p>
                      <a:r>
                        <a:rPr lang="en-GB" sz="1600" dirty="0"/>
                        <a:t>VS.9.2.1.2 Listens to or reads texts (e.g., discussions, news articles, letters, brochures) on a variety of topics, compares text types, and uses the information gained for learning purposes.</a:t>
                      </a:r>
                      <a:endParaRPr lang="en-LV" sz="1600" dirty="0"/>
                    </a:p>
                  </a:txBody>
                  <a:tcPr/>
                </a:tc>
                <a:extLst>
                  <a:ext uri="{0D108BD9-81ED-4DB2-BD59-A6C34878D82A}">
                    <a16:rowId xmlns:a16="http://schemas.microsoft.com/office/drawing/2014/main" val="3271393297"/>
                  </a:ext>
                </a:extLst>
              </a:tr>
              <a:tr h="8888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600" b="0" i="0" u="none" strike="noStrike" dirty="0">
                          <a:solidFill>
                            <a:srgbClr val="000000"/>
                          </a:solidFill>
                          <a:effectLst/>
                          <a:latin typeface="Arial" panose="020B0604020202020204" pitchFamily="34" charset="0"/>
                        </a:rPr>
                        <a:t>VS.9.2.1.4. Izvērtē informācijas ticamību tīmeklī, piemēram, ziņu portālos un sociālajos tīklos, un pārbauda avotus. Atbildīgi apmainās ar informāciju (ieraksti emuārā, komentāri forumā).</a:t>
                      </a:r>
                      <a:endParaRPr lang="lv-LV" sz="1600" b="0" dirty="0">
                        <a:effectLst/>
                      </a:endParaRPr>
                    </a:p>
                  </a:txBody>
                  <a:tcPr/>
                </a:tc>
                <a:tc>
                  <a:txBody>
                    <a:bodyPr/>
                    <a:lstStyle/>
                    <a:p>
                      <a:r>
                        <a:rPr lang="en-GB" sz="1600" dirty="0"/>
                        <a:t>VS.9.2.1.4 Evaluates the reliability of information on the web, such as news portals and social networks, and verifies sources. Shares information responsibly (blog posts, forum comments).</a:t>
                      </a:r>
                      <a:endParaRPr lang="en-LV" sz="1600" dirty="0"/>
                    </a:p>
                  </a:txBody>
                  <a:tcPr/>
                </a:tc>
                <a:extLst>
                  <a:ext uri="{0D108BD9-81ED-4DB2-BD59-A6C34878D82A}">
                    <a16:rowId xmlns:a16="http://schemas.microsoft.com/office/drawing/2014/main" val="3892279096"/>
                  </a:ext>
                </a:extLst>
              </a:tr>
            </a:tbl>
          </a:graphicData>
        </a:graphic>
      </p:graphicFrame>
    </p:spTree>
    <p:extLst>
      <p:ext uri="{BB962C8B-B14F-4D97-AF65-F5344CB8AC3E}">
        <p14:creationId xmlns:p14="http://schemas.microsoft.com/office/powerpoint/2010/main" val="21899962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6CF51-7FA1-528A-825C-D6B21FE79FDC}"/>
              </a:ext>
            </a:extLst>
          </p:cNvPr>
          <p:cNvSpPr>
            <a:spLocks noGrp="1"/>
          </p:cNvSpPr>
          <p:nvPr>
            <p:ph type="title"/>
          </p:nvPr>
        </p:nvSpPr>
        <p:spPr>
          <a:xfrm>
            <a:off x="0" y="1537246"/>
            <a:ext cx="12192000" cy="4516713"/>
          </a:xfrm>
        </p:spPr>
        <p:txBody>
          <a:bodyPr>
            <a:noAutofit/>
          </a:bodyPr>
          <a:lstStyle/>
          <a:p>
            <a:r>
              <a:rPr lang="en-GB" sz="3400" dirty="0"/>
              <a:t>Standards regarding evaluation of information:</a:t>
            </a:r>
            <a:br>
              <a:rPr lang="en-GB" sz="3000" dirty="0"/>
            </a:br>
            <a:br>
              <a:rPr lang="en-GB" sz="3000" dirty="0"/>
            </a:br>
            <a:r>
              <a:rPr lang="en-GB" sz="3000" dirty="0"/>
              <a:t>VS.9.1.1.1. Consciously uses diverse thinking strategies (e.g., determining cause-and-effect relationships) in language learning and cognition in other areas of learning, searching for and </a:t>
            </a:r>
            <a:r>
              <a:rPr lang="en-GB" sz="3000" b="1" dirty="0"/>
              <a:t>comparing necessary information in different languages ​​and sources</a:t>
            </a:r>
            <a:r>
              <a:rPr lang="en-GB" sz="3000" dirty="0"/>
              <a:t>.</a:t>
            </a:r>
            <a:br>
              <a:rPr lang="en-GB" sz="3000" dirty="0"/>
            </a:br>
            <a:r>
              <a:rPr lang="en-GB" sz="3000" dirty="0"/>
              <a:t>VS.9.1.1.10</a:t>
            </a:r>
            <a:r>
              <a:rPr lang="en-GB" sz="3000" b="1" dirty="0"/>
              <a:t>. Independently selects texts</a:t>
            </a:r>
            <a:r>
              <a:rPr lang="en-GB" sz="3000" dirty="0"/>
              <a:t> in the virtual environment on topics of interest to them, </a:t>
            </a:r>
            <a:r>
              <a:rPr lang="en-GB" sz="3000" b="1" dirty="0"/>
              <a:t>evaluates the reliability </a:t>
            </a:r>
            <a:r>
              <a:rPr lang="en-GB" sz="3000" dirty="0"/>
              <a:t>of the information obtained, </a:t>
            </a:r>
            <a:r>
              <a:rPr lang="en-GB" sz="3000" b="1" dirty="0"/>
              <a:t>refers to the source of information</a:t>
            </a:r>
            <a:r>
              <a:rPr lang="en-GB" sz="3000" dirty="0"/>
              <a:t>. Communicates and collaborates using various tools and techniques for obtaining information, learning, and entertainment.</a:t>
            </a:r>
            <a:br>
              <a:rPr lang="en-GB" sz="3000" dirty="0"/>
            </a:br>
            <a:r>
              <a:rPr lang="en-GB" sz="3200" dirty="0"/>
              <a:t>VS.9.2.1.4 </a:t>
            </a:r>
            <a:r>
              <a:rPr lang="en-GB" sz="3200" b="1" dirty="0"/>
              <a:t>Evaluates the reliability of information on the web</a:t>
            </a:r>
            <a:r>
              <a:rPr lang="en-GB" sz="3200" dirty="0"/>
              <a:t>, such as news portals and social networks, and verifies sources. Shares information responsibly (blog posts, forum comments).</a:t>
            </a:r>
            <a:br>
              <a:rPr lang="en-LV" sz="3200" dirty="0"/>
            </a:br>
            <a:br>
              <a:rPr lang="en-LV" sz="3200" dirty="0"/>
            </a:br>
            <a:br>
              <a:rPr lang="en-LV" sz="3000" dirty="0"/>
            </a:br>
            <a:br>
              <a:rPr lang="en-LV" sz="3000" dirty="0"/>
            </a:br>
            <a:endParaRPr lang="en-LV" sz="3000" dirty="0"/>
          </a:p>
        </p:txBody>
      </p:sp>
      <p:sp>
        <p:nvSpPr>
          <p:cNvPr id="6" name="TextBox 5">
            <a:extLst>
              <a:ext uri="{FF2B5EF4-FFF2-40B4-BE49-F238E27FC236}">
                <a16:creationId xmlns:a16="http://schemas.microsoft.com/office/drawing/2014/main" id="{BE11D5BA-A9A6-ADBD-EAD2-17F13CCEE074}"/>
              </a:ext>
            </a:extLst>
          </p:cNvPr>
          <p:cNvSpPr txBox="1"/>
          <p:nvPr/>
        </p:nvSpPr>
        <p:spPr>
          <a:xfrm>
            <a:off x="0" y="6211669"/>
            <a:ext cx="12192000" cy="646331"/>
          </a:xfrm>
          <a:prstGeom prst="rect">
            <a:avLst/>
          </a:prstGeom>
          <a:noFill/>
        </p:spPr>
        <p:txBody>
          <a:bodyPr wrap="square" rtlCol="0">
            <a:spAutoFit/>
          </a:bodyPr>
          <a:lstStyle/>
          <a:p>
            <a:r>
              <a:rPr lang="en-LV" dirty="0"/>
              <a:t>Kahoot presentation about criteria to evaluate information: </a:t>
            </a:r>
            <a:r>
              <a:rPr lang="en-GB" dirty="0">
                <a:hlinkClick r:id="rId2"/>
              </a:rPr>
              <a:t>https://</a:t>
            </a:r>
            <a:r>
              <a:rPr lang="en-GB" dirty="0" err="1">
                <a:hlinkClick r:id="rId2"/>
              </a:rPr>
              <a:t>create.kahoot.it</a:t>
            </a:r>
            <a:r>
              <a:rPr lang="en-GB" dirty="0">
                <a:hlinkClick r:id="rId2"/>
              </a:rPr>
              <a:t>/share/trustworthy-sources/ef5887e4-1911-4234-9a8e-6022d59eac99</a:t>
            </a:r>
            <a:endParaRPr lang="en-LV" dirty="0"/>
          </a:p>
        </p:txBody>
      </p:sp>
    </p:spTree>
    <p:extLst>
      <p:ext uri="{BB962C8B-B14F-4D97-AF65-F5344CB8AC3E}">
        <p14:creationId xmlns:p14="http://schemas.microsoft.com/office/powerpoint/2010/main" val="469476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19CF00F-B103-8BE1-B728-4ABC9821A832}"/>
              </a:ext>
            </a:extLst>
          </p:cNvPr>
          <p:cNvGraphicFramePr>
            <a:graphicFrameLocks noGrp="1"/>
          </p:cNvGraphicFramePr>
          <p:nvPr>
            <p:extLst>
              <p:ext uri="{D42A27DB-BD31-4B8C-83A1-F6EECF244321}">
                <p14:modId xmlns:p14="http://schemas.microsoft.com/office/powerpoint/2010/main" val="1363271541"/>
              </p:ext>
            </p:extLst>
          </p:nvPr>
        </p:nvGraphicFramePr>
        <p:xfrm>
          <a:off x="0" y="1745464"/>
          <a:ext cx="12192000" cy="5112536"/>
        </p:xfrm>
        <a:graphic>
          <a:graphicData uri="http://schemas.openxmlformats.org/drawingml/2006/table">
            <a:tbl>
              <a:tblPr/>
              <a:tblGrid>
                <a:gridCol w="7914290">
                  <a:extLst>
                    <a:ext uri="{9D8B030D-6E8A-4147-A177-3AD203B41FA5}">
                      <a16:colId xmlns:a16="http://schemas.microsoft.com/office/drawing/2014/main" val="3200034556"/>
                    </a:ext>
                  </a:extLst>
                </a:gridCol>
                <a:gridCol w="504496">
                  <a:extLst>
                    <a:ext uri="{9D8B030D-6E8A-4147-A177-3AD203B41FA5}">
                      <a16:colId xmlns:a16="http://schemas.microsoft.com/office/drawing/2014/main" val="1034608000"/>
                    </a:ext>
                  </a:extLst>
                </a:gridCol>
                <a:gridCol w="488731">
                  <a:extLst>
                    <a:ext uri="{9D8B030D-6E8A-4147-A177-3AD203B41FA5}">
                      <a16:colId xmlns:a16="http://schemas.microsoft.com/office/drawing/2014/main" val="234101504"/>
                    </a:ext>
                  </a:extLst>
                </a:gridCol>
                <a:gridCol w="3284483">
                  <a:extLst>
                    <a:ext uri="{9D8B030D-6E8A-4147-A177-3AD203B41FA5}">
                      <a16:colId xmlns:a16="http://schemas.microsoft.com/office/drawing/2014/main" val="770653835"/>
                    </a:ext>
                  </a:extLst>
                </a:gridCol>
              </a:tblGrid>
              <a:tr h="0">
                <a:tc>
                  <a:txBody>
                    <a:bodyPr/>
                    <a:lstStyle/>
                    <a:p>
                      <a:pPr rtl="0" fontAlgn="t"/>
                      <a:r>
                        <a:rPr lang="en-GB" sz="2400" b="0" i="0" u="none" strike="noStrike" dirty="0">
                          <a:solidFill>
                            <a:srgbClr val="000000"/>
                          </a:solidFill>
                          <a:effectLst/>
                          <a:latin typeface="Calibri" panose="020F0502020204030204" pitchFamily="34" charset="0"/>
                        </a:rPr>
                        <a:t>Sign of a high quality source?</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t"/>
                      <a:r>
                        <a:rPr lang="en-GB" sz="2400" b="0" i="0" u="none" strike="noStrike" dirty="0">
                          <a:solidFill>
                            <a:srgbClr val="000000"/>
                          </a:solidFill>
                          <a:effectLst/>
                          <a:latin typeface="Calibri" panose="020F0502020204030204" pitchFamily="34" charset="0"/>
                        </a:rPr>
                        <a:t>Yes</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t"/>
                      <a:r>
                        <a:rPr lang="en-GB" sz="2400" b="0" i="0" u="none" strike="noStrike">
                          <a:solidFill>
                            <a:srgbClr val="000000"/>
                          </a:solidFill>
                          <a:effectLst/>
                          <a:latin typeface="Calibri" panose="020F0502020204030204" pitchFamily="34" charset="0"/>
                        </a:rPr>
                        <a:t>No</a:t>
                      </a:r>
                      <a:endParaRPr lang="en-GB" sz="240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rtl="0" fontAlgn="t"/>
                      <a:r>
                        <a:rPr lang="en-GB" sz="2400" b="0" i="0" u="none" strike="noStrike">
                          <a:solidFill>
                            <a:srgbClr val="000000"/>
                          </a:solidFill>
                          <a:effectLst/>
                          <a:latin typeface="Calibri" panose="020F0502020204030204" pitchFamily="34" charset="0"/>
                        </a:rPr>
                        <a:t>Why?</a:t>
                      </a:r>
                      <a:endParaRPr lang="en-GB" sz="240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793226"/>
                  </a:ext>
                </a:extLst>
              </a:tr>
              <a:tr h="374537">
                <a:tc>
                  <a:txBody>
                    <a:bodyPr/>
                    <a:lstStyle/>
                    <a:p>
                      <a:pPr rtl="0" fontAlgn="t"/>
                      <a:r>
                        <a:rPr lang="en-GB" sz="2400" b="0" i="0" u="none" strike="noStrike" dirty="0">
                          <a:solidFill>
                            <a:srgbClr val="000000"/>
                          </a:solidFill>
                          <a:effectLst/>
                          <a:latin typeface="Calibri" panose="020F0502020204030204" pitchFamily="34" charset="0"/>
                        </a:rPr>
                        <a:t>The author provides their information sources (references)</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6820983"/>
                  </a:ext>
                </a:extLst>
              </a:tr>
              <a:tr h="374537">
                <a:tc>
                  <a:txBody>
                    <a:bodyPr/>
                    <a:lstStyle/>
                    <a:p>
                      <a:pPr rtl="0" fontAlgn="t"/>
                      <a:r>
                        <a:rPr lang="en-GB" sz="2400" b="0" i="0" u="none" strike="noStrike" dirty="0">
                          <a:solidFill>
                            <a:srgbClr val="000000"/>
                          </a:solidFill>
                          <a:effectLst/>
                          <a:latin typeface="Calibri" panose="020F0502020204030204" pitchFamily="34" charset="0"/>
                        </a:rPr>
                        <a:t>The author makes bold or extreme claims about the topic</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49451867"/>
                  </a:ext>
                </a:extLst>
              </a:tr>
              <a:tr h="374537">
                <a:tc>
                  <a:txBody>
                    <a:bodyPr/>
                    <a:lstStyle/>
                    <a:p>
                      <a:pPr rtl="0" fontAlgn="t"/>
                      <a:r>
                        <a:rPr lang="en-GB" sz="2400" b="0" i="0" u="none" strike="noStrike" dirty="0">
                          <a:solidFill>
                            <a:srgbClr val="000000"/>
                          </a:solidFill>
                          <a:effectLst/>
                          <a:latin typeface="Calibri" panose="020F0502020204030204" pitchFamily="34" charset="0"/>
                        </a:rPr>
                        <a:t>The author or website is attempting to sell a product or service</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59999597"/>
                  </a:ext>
                </a:extLst>
              </a:tr>
              <a:tr h="374537">
                <a:tc>
                  <a:txBody>
                    <a:bodyPr/>
                    <a:lstStyle/>
                    <a:p>
                      <a:pPr rtl="0" fontAlgn="t"/>
                      <a:r>
                        <a:rPr lang="en-GB" sz="2400" b="0" i="0" u="none" strike="noStrike" dirty="0">
                          <a:solidFill>
                            <a:srgbClr val="000000"/>
                          </a:solidFill>
                          <a:effectLst/>
                          <a:latin typeface="Calibri" panose="020F0502020204030204" pitchFamily="34" charset="0"/>
                        </a:rPr>
                        <a:t>The web address (URL) includes .gov or .</a:t>
                      </a:r>
                      <a:r>
                        <a:rPr lang="en-GB" sz="2400" b="0" i="0" u="none" strike="noStrike" dirty="0" err="1">
                          <a:solidFill>
                            <a:srgbClr val="000000"/>
                          </a:solidFill>
                          <a:effectLst/>
                          <a:latin typeface="Calibri" panose="020F0502020204030204" pitchFamily="34" charset="0"/>
                        </a:rPr>
                        <a:t>edu</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97081472"/>
                  </a:ext>
                </a:extLst>
              </a:tr>
              <a:tr h="374537">
                <a:tc>
                  <a:txBody>
                    <a:bodyPr/>
                    <a:lstStyle/>
                    <a:p>
                      <a:pPr rtl="0" fontAlgn="t"/>
                      <a:r>
                        <a:rPr lang="en-GB" sz="2400" b="0" i="0" u="none" strike="noStrike" dirty="0">
                          <a:solidFill>
                            <a:srgbClr val="000000"/>
                          </a:solidFill>
                          <a:effectLst/>
                          <a:latin typeface="Calibri" panose="020F0502020204030204" pitchFamily="34" charset="0"/>
                        </a:rPr>
                        <a:t>The information is at least 15 years old</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99862524"/>
                  </a:ext>
                </a:extLst>
              </a:tr>
              <a:tr h="374537">
                <a:tc>
                  <a:txBody>
                    <a:bodyPr/>
                    <a:lstStyle/>
                    <a:p>
                      <a:pPr rtl="0" fontAlgn="t"/>
                      <a:r>
                        <a:rPr lang="en-GB" sz="2400" b="0" i="0" u="none" strike="noStrike" dirty="0">
                          <a:solidFill>
                            <a:srgbClr val="000000"/>
                          </a:solidFill>
                          <a:effectLst/>
                          <a:latin typeface="Calibri" panose="020F0502020204030204" pitchFamily="34" charset="0"/>
                        </a:rPr>
                        <a:t>The author uses </a:t>
                      </a:r>
                      <a:r>
                        <a:rPr lang="en-GB" sz="2400" b="1" i="0" u="none" strike="noStrike" dirty="0">
                          <a:solidFill>
                            <a:srgbClr val="000000"/>
                          </a:solidFill>
                          <a:effectLst/>
                          <a:latin typeface="Calibri" panose="020F0502020204030204" pitchFamily="34" charset="0"/>
                        </a:rPr>
                        <a:t>anecdotal</a:t>
                      </a:r>
                      <a:r>
                        <a:rPr lang="en-GB" sz="2400" b="0" i="0" u="none" strike="noStrike" dirty="0">
                          <a:solidFill>
                            <a:srgbClr val="000000"/>
                          </a:solidFill>
                          <a:effectLst/>
                          <a:latin typeface="Calibri" panose="020F0502020204030204" pitchFamily="34" charset="0"/>
                        </a:rPr>
                        <a:t> </a:t>
                      </a:r>
                      <a:r>
                        <a:rPr lang="en-GB" sz="2400" b="1" i="0" u="none" strike="noStrike" dirty="0">
                          <a:solidFill>
                            <a:srgbClr val="000000"/>
                          </a:solidFill>
                          <a:effectLst/>
                          <a:latin typeface="Calibri" panose="020F0502020204030204" pitchFamily="34" charset="0"/>
                        </a:rPr>
                        <a:t>evidence</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8264803"/>
                  </a:ext>
                </a:extLst>
              </a:tr>
              <a:tr h="374537">
                <a:tc>
                  <a:txBody>
                    <a:bodyPr/>
                    <a:lstStyle/>
                    <a:p>
                      <a:pPr rtl="0" fontAlgn="t"/>
                      <a:r>
                        <a:rPr lang="en-GB" sz="2400" b="0" i="0" u="none" strike="noStrike" dirty="0">
                          <a:solidFill>
                            <a:srgbClr val="000000"/>
                          </a:solidFill>
                          <a:effectLst/>
                          <a:latin typeface="Calibri" panose="020F0502020204030204" pitchFamily="34" charset="0"/>
                        </a:rPr>
                        <a:t>The author attacks other people or organizations</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10802035"/>
                  </a:ext>
                </a:extLst>
              </a:tr>
              <a:tr h="374537">
                <a:tc>
                  <a:txBody>
                    <a:bodyPr/>
                    <a:lstStyle/>
                    <a:p>
                      <a:pPr rtl="0" fontAlgn="t"/>
                      <a:r>
                        <a:rPr lang="en-GB" sz="2400" b="0" i="0" u="none" strike="noStrike" dirty="0">
                          <a:solidFill>
                            <a:srgbClr val="000000"/>
                          </a:solidFill>
                          <a:effectLst/>
                          <a:latin typeface="Calibri" panose="020F0502020204030204" pitchFamily="34" charset="0"/>
                        </a:rPr>
                        <a:t>The overall tone of the article is neutral and professional</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1698655"/>
                  </a:ext>
                </a:extLst>
              </a:tr>
              <a:tr h="374537">
                <a:tc>
                  <a:txBody>
                    <a:bodyPr/>
                    <a:lstStyle/>
                    <a:p>
                      <a:pPr rtl="0" fontAlgn="t"/>
                      <a:r>
                        <a:rPr lang="en-GB" sz="2400" b="0" i="0" u="none" strike="noStrike" dirty="0">
                          <a:solidFill>
                            <a:srgbClr val="000000"/>
                          </a:solidFill>
                          <a:effectLst/>
                          <a:latin typeface="Calibri" panose="020F0502020204030204" pitchFamily="34" charset="0"/>
                        </a:rPr>
                        <a:t>The information has been “peer reviewed” by other experts</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55422211"/>
                  </a:ext>
                </a:extLst>
              </a:tr>
              <a:tr h="374537">
                <a:tc>
                  <a:txBody>
                    <a:bodyPr/>
                    <a:lstStyle/>
                    <a:p>
                      <a:pPr rtl="0" fontAlgn="t"/>
                      <a:r>
                        <a:rPr lang="en-GB" sz="2400" b="0" i="0" u="none" strike="noStrike" dirty="0">
                          <a:solidFill>
                            <a:srgbClr val="000000"/>
                          </a:solidFill>
                          <a:effectLst/>
                          <a:latin typeface="Calibri" panose="020F0502020204030204" pitchFamily="34" charset="0"/>
                        </a:rPr>
                        <a:t>The author is interested in promoting themself</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9299633"/>
                  </a:ext>
                </a:extLst>
              </a:tr>
              <a:tr h="374537">
                <a:tc>
                  <a:txBody>
                    <a:bodyPr/>
                    <a:lstStyle/>
                    <a:p>
                      <a:pPr rtl="0" fontAlgn="t"/>
                      <a:r>
                        <a:rPr lang="en-GB" sz="2400" b="0" i="0" u="none" strike="noStrike" dirty="0">
                          <a:solidFill>
                            <a:srgbClr val="000000"/>
                          </a:solidFill>
                          <a:effectLst/>
                          <a:latin typeface="Calibri" panose="020F0502020204030204" pitchFamily="34" charset="0"/>
                        </a:rPr>
                        <a:t>The author is well qualified to write about the topic</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98685130"/>
                  </a:ext>
                </a:extLst>
              </a:tr>
              <a:tr h="374537">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GB" sz="2400" b="0" i="0" u="none" strike="noStrike" dirty="0">
                          <a:solidFill>
                            <a:srgbClr val="000000"/>
                          </a:solidFill>
                          <a:effectLst/>
                          <a:latin typeface="Calibri" panose="020F0502020204030204" pitchFamily="34" charset="0"/>
                        </a:rPr>
                        <a:t>The information can be found elsewhere in other sources</a:t>
                      </a:r>
                      <a:endParaRPr lang="en-GB"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fontAlgn="t"/>
                      <a:endParaRPr lang="en-LV" sz="2400" dirty="0">
                        <a:effectLst/>
                      </a:endParaRPr>
                    </a:p>
                  </a:txBody>
                  <a:tcPr marL="20633" marR="20633" marT="13756" marB="1375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56022330"/>
                  </a:ext>
                </a:extLst>
              </a:tr>
            </a:tbl>
          </a:graphicData>
        </a:graphic>
      </p:graphicFrame>
      <p:sp>
        <p:nvSpPr>
          <p:cNvPr id="6" name="TextBox 5">
            <a:extLst>
              <a:ext uri="{FF2B5EF4-FFF2-40B4-BE49-F238E27FC236}">
                <a16:creationId xmlns:a16="http://schemas.microsoft.com/office/drawing/2014/main" id="{98BECD4F-3614-EEC1-847E-3D46A72585A4}"/>
              </a:ext>
            </a:extLst>
          </p:cNvPr>
          <p:cNvSpPr txBox="1"/>
          <p:nvPr/>
        </p:nvSpPr>
        <p:spPr>
          <a:xfrm>
            <a:off x="0" y="173421"/>
            <a:ext cx="12192000" cy="1015663"/>
          </a:xfrm>
          <a:prstGeom prst="rect">
            <a:avLst/>
          </a:prstGeom>
          <a:noFill/>
        </p:spPr>
        <p:txBody>
          <a:bodyPr wrap="square" rtlCol="0">
            <a:spAutoFit/>
          </a:bodyPr>
          <a:lstStyle/>
          <a:p>
            <a:r>
              <a:rPr lang="en-GB" sz="3000" dirty="0"/>
              <a:t>For each of the “checklist items” on the left, decide whether it is evidence of a high-quality source to use in your project and why for each.</a:t>
            </a:r>
            <a:endParaRPr lang="en-LV" sz="3000" dirty="0"/>
          </a:p>
        </p:txBody>
      </p:sp>
    </p:spTree>
    <p:extLst>
      <p:ext uri="{BB962C8B-B14F-4D97-AF65-F5344CB8AC3E}">
        <p14:creationId xmlns:p14="http://schemas.microsoft.com/office/powerpoint/2010/main" val="1230894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674E7-425C-CDF0-2BEB-E775C932399D}"/>
              </a:ext>
            </a:extLst>
          </p:cNvPr>
          <p:cNvSpPr>
            <a:spLocks noGrp="1"/>
          </p:cNvSpPr>
          <p:nvPr>
            <p:ph type="title"/>
          </p:nvPr>
        </p:nvSpPr>
        <p:spPr>
          <a:xfrm>
            <a:off x="0" y="1"/>
            <a:ext cx="11353800" cy="772509"/>
          </a:xfrm>
        </p:spPr>
        <p:txBody>
          <a:bodyPr/>
          <a:lstStyle/>
          <a:p>
            <a:r>
              <a:rPr lang="en-LV" dirty="0"/>
              <a:t>Evaluating sources of information</a:t>
            </a:r>
          </a:p>
        </p:txBody>
      </p:sp>
      <p:sp>
        <p:nvSpPr>
          <p:cNvPr id="3" name="Content Placeholder 2">
            <a:extLst>
              <a:ext uri="{FF2B5EF4-FFF2-40B4-BE49-F238E27FC236}">
                <a16:creationId xmlns:a16="http://schemas.microsoft.com/office/drawing/2014/main" id="{8F3FA149-8CCB-D8D6-13B1-FAA86DF3A3FC}"/>
              </a:ext>
            </a:extLst>
          </p:cNvPr>
          <p:cNvSpPr>
            <a:spLocks noGrp="1"/>
          </p:cNvSpPr>
          <p:nvPr>
            <p:ph idx="1"/>
          </p:nvPr>
        </p:nvSpPr>
        <p:spPr>
          <a:xfrm>
            <a:off x="0" y="1308538"/>
            <a:ext cx="5675586" cy="5549462"/>
          </a:xfrm>
        </p:spPr>
        <p:txBody>
          <a:bodyPr>
            <a:noAutofit/>
          </a:bodyPr>
          <a:lstStyle/>
          <a:p>
            <a:pPr marL="0" indent="0" rtl="0">
              <a:spcAft>
                <a:spcPts val="800"/>
              </a:spcAft>
              <a:buNone/>
            </a:pPr>
            <a:r>
              <a:rPr lang="en-GB" b="0" i="0" u="none" strike="noStrike" dirty="0">
                <a:solidFill>
                  <a:srgbClr val="000000"/>
                </a:solidFill>
                <a:effectLst/>
                <a:latin typeface="Calibri" panose="020F0502020204030204" pitchFamily="34" charset="0"/>
              </a:rPr>
              <a:t>When evaluating a source and deciding whether it is reliable enough to use in your research, here are a few “good signs” and “bad signs” as to whether it should be trusted. </a:t>
            </a:r>
            <a:r>
              <a:rPr lang="en-GB" b="1" i="0" u="none" strike="noStrike" dirty="0">
                <a:solidFill>
                  <a:srgbClr val="000000"/>
                </a:solidFill>
                <a:effectLst/>
                <a:latin typeface="Calibri" panose="020F0502020204030204" pitchFamily="34" charset="0"/>
              </a:rPr>
              <a:t>REMEMBER: </a:t>
            </a:r>
            <a:r>
              <a:rPr lang="en-GB" b="0" i="0" u="none" strike="noStrike" dirty="0">
                <a:solidFill>
                  <a:srgbClr val="000000"/>
                </a:solidFill>
                <a:effectLst/>
                <a:latin typeface="Calibri" panose="020F0502020204030204" pitchFamily="34" charset="0"/>
              </a:rPr>
              <a:t>just because one or more of these signs is true, it doesn’t mean that the source you have found is automatically trustworthy. You must look at the source as a whole, take into consideration multiple aspects, and only then conclude whether there are more good signs or bad signs overall.</a:t>
            </a:r>
            <a:endParaRPr lang="en-GB" b="0" dirty="0">
              <a:effectLst/>
            </a:endParaRPr>
          </a:p>
        </p:txBody>
      </p:sp>
      <p:pic>
        <p:nvPicPr>
          <p:cNvPr id="2050" name="Picture 2" descr="Free email email marketing newsletter vector">
            <a:extLst>
              <a:ext uri="{FF2B5EF4-FFF2-40B4-BE49-F238E27FC236}">
                <a16:creationId xmlns:a16="http://schemas.microsoft.com/office/drawing/2014/main" id="{6C53A00A-AAD9-830F-B302-D5ABE08D06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9905" y="1734206"/>
            <a:ext cx="6345971" cy="4288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88091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7B256E-B6C1-AE42-5C20-D9E39B0B96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B5CB50-9288-83C6-2C66-9BA6FD8E4575}"/>
              </a:ext>
            </a:extLst>
          </p:cNvPr>
          <p:cNvSpPr>
            <a:spLocks noGrp="1"/>
          </p:cNvSpPr>
          <p:nvPr>
            <p:ph type="title"/>
          </p:nvPr>
        </p:nvSpPr>
        <p:spPr>
          <a:xfrm>
            <a:off x="0" y="220717"/>
            <a:ext cx="12192000" cy="851338"/>
          </a:xfrm>
        </p:spPr>
        <p:txBody>
          <a:bodyPr>
            <a:normAutofit fontScale="90000"/>
          </a:bodyPr>
          <a:lstStyle/>
          <a:p>
            <a:r>
              <a:rPr lang="en-GB" dirty="0"/>
              <a:t>The author provides their information sources (references)</a:t>
            </a:r>
            <a:endParaRPr lang="en-LV" dirty="0"/>
          </a:p>
        </p:txBody>
      </p:sp>
      <p:sp>
        <p:nvSpPr>
          <p:cNvPr id="3" name="Content Placeholder 2">
            <a:extLst>
              <a:ext uri="{FF2B5EF4-FFF2-40B4-BE49-F238E27FC236}">
                <a16:creationId xmlns:a16="http://schemas.microsoft.com/office/drawing/2014/main" id="{99EF8F2C-7687-60BF-BA2D-26D55B069A63}"/>
              </a:ext>
            </a:extLst>
          </p:cNvPr>
          <p:cNvSpPr>
            <a:spLocks noGrp="1"/>
          </p:cNvSpPr>
          <p:nvPr>
            <p:ph idx="1"/>
          </p:nvPr>
        </p:nvSpPr>
        <p:spPr>
          <a:xfrm>
            <a:off x="0" y="1308538"/>
            <a:ext cx="6069724" cy="5549462"/>
          </a:xfrm>
        </p:spPr>
        <p:txBody>
          <a:bodyPr>
            <a:noAutofit/>
          </a:bodyPr>
          <a:lstStyle/>
          <a:p>
            <a:pPr marL="0" indent="0" rtl="0">
              <a:spcAft>
                <a:spcPts val="800"/>
              </a:spcAft>
              <a:buNone/>
            </a:pPr>
            <a:r>
              <a:rPr lang="en-GB" sz="3000" b="0" i="0" u="none" strike="noStrike" dirty="0">
                <a:solidFill>
                  <a:srgbClr val="000000"/>
                </a:solidFill>
                <a:effectLst/>
                <a:latin typeface="Calibri" panose="020F0502020204030204" pitchFamily="34" charset="0"/>
              </a:rPr>
              <a:t>This is a good sign because the author is not afraid of you checking the sources yourselves. This also shows that the information actually came from somewhere. However, you cannot automatically assume that the sources are real, reliable, or used correctly unless you check them yourself. It is also important to make sure that they are not misquoting the original information, either accidentally or in a manipulative way.</a:t>
            </a:r>
            <a:br>
              <a:rPr lang="en-GB" sz="3000" dirty="0"/>
            </a:br>
            <a:endParaRPr lang="en-GB" sz="3000" b="0" dirty="0">
              <a:effectLst/>
            </a:endParaRPr>
          </a:p>
        </p:txBody>
      </p:sp>
      <p:pic>
        <p:nvPicPr>
          <p:cNvPr id="4100" name="Picture 4" descr="Bibliography | Hoke, Donald. 1979. The Woman and the Typewri… | Flickr">
            <a:extLst>
              <a:ext uri="{FF2B5EF4-FFF2-40B4-BE49-F238E27FC236}">
                <a16:creationId xmlns:a16="http://schemas.microsoft.com/office/drawing/2014/main" id="{9844C9D0-2652-098B-326A-538E99F2F3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0345" y="2109781"/>
            <a:ext cx="5349766" cy="29811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849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C0AF1F-0E4B-A317-64D9-FFCAA9B77D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C5A72C-878E-1021-5D80-03DDF263AEE8}"/>
              </a:ext>
            </a:extLst>
          </p:cNvPr>
          <p:cNvSpPr>
            <a:spLocks noGrp="1"/>
          </p:cNvSpPr>
          <p:nvPr>
            <p:ph type="title"/>
          </p:nvPr>
        </p:nvSpPr>
        <p:spPr>
          <a:xfrm>
            <a:off x="0" y="220717"/>
            <a:ext cx="12192000" cy="851338"/>
          </a:xfrm>
        </p:spPr>
        <p:txBody>
          <a:bodyPr>
            <a:normAutofit/>
          </a:bodyPr>
          <a:lstStyle/>
          <a:p>
            <a:r>
              <a:rPr lang="en-GB" dirty="0"/>
              <a:t>The author is well qualified to talk about the topic</a:t>
            </a:r>
            <a:endParaRPr lang="en-LV" dirty="0"/>
          </a:p>
        </p:txBody>
      </p:sp>
      <p:sp>
        <p:nvSpPr>
          <p:cNvPr id="3" name="Content Placeholder 2">
            <a:extLst>
              <a:ext uri="{FF2B5EF4-FFF2-40B4-BE49-F238E27FC236}">
                <a16:creationId xmlns:a16="http://schemas.microsoft.com/office/drawing/2014/main" id="{36A5C341-7718-B310-212C-0745D0497EB7}"/>
              </a:ext>
            </a:extLst>
          </p:cNvPr>
          <p:cNvSpPr>
            <a:spLocks noGrp="1"/>
          </p:cNvSpPr>
          <p:nvPr>
            <p:ph idx="1"/>
          </p:nvPr>
        </p:nvSpPr>
        <p:spPr>
          <a:xfrm>
            <a:off x="0" y="1308538"/>
            <a:ext cx="5707117" cy="5549462"/>
          </a:xfrm>
        </p:spPr>
        <p:txBody>
          <a:bodyPr>
            <a:noAutofit/>
          </a:bodyPr>
          <a:lstStyle/>
          <a:p>
            <a:pPr marL="0" indent="0" rtl="0">
              <a:spcAft>
                <a:spcPts val="800"/>
              </a:spcAft>
              <a:buNone/>
            </a:pPr>
            <a:r>
              <a:rPr lang="en-GB" sz="3000" b="0" i="0" u="none" strike="noStrike" dirty="0">
                <a:solidFill>
                  <a:srgbClr val="000000"/>
                </a:solidFill>
                <a:effectLst/>
                <a:latin typeface="Calibri" panose="020F0502020204030204" pitchFamily="34" charset="0"/>
              </a:rPr>
              <a:t>See what you can find out about the author of the information. Just because they might have a doctoral degree in economics doesn’t mean that they are an expert in medicine or public health. On the same note, just because they are a doctor doesn’t necessarily mean that all other doctors agree with them. Use a search engine and see what you can find out about the reputation of the author and the website on which their work is published.</a:t>
            </a:r>
            <a:endParaRPr lang="en-GB" sz="3000" b="0" dirty="0">
              <a:effectLst/>
            </a:endParaRPr>
          </a:p>
        </p:txBody>
      </p:sp>
      <p:pic>
        <p:nvPicPr>
          <p:cNvPr id="6146" name="Picture 2" descr="Free ai generated woman businesswoman illustration">
            <a:extLst>
              <a:ext uri="{FF2B5EF4-FFF2-40B4-BE49-F238E27FC236}">
                <a16:creationId xmlns:a16="http://schemas.microsoft.com/office/drawing/2014/main" id="{F5909351-71E9-D1B5-BFF0-722C23FD52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97039" y="2096815"/>
            <a:ext cx="5184617" cy="2932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842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D5980-9AF5-5DC2-EB5B-1C07C3280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3D770E-A57B-9131-524E-B5F58103AEE4}"/>
              </a:ext>
            </a:extLst>
          </p:cNvPr>
          <p:cNvSpPr>
            <a:spLocks noGrp="1"/>
          </p:cNvSpPr>
          <p:nvPr>
            <p:ph type="title"/>
          </p:nvPr>
        </p:nvSpPr>
        <p:spPr>
          <a:xfrm>
            <a:off x="0" y="220717"/>
            <a:ext cx="12192000" cy="851338"/>
          </a:xfrm>
        </p:spPr>
        <p:txBody>
          <a:bodyPr>
            <a:normAutofit fontScale="90000"/>
          </a:bodyPr>
          <a:lstStyle/>
          <a:p>
            <a:r>
              <a:rPr lang="en-GB" dirty="0"/>
              <a:t>The overall tone of the article is neutral and professional</a:t>
            </a:r>
            <a:endParaRPr lang="en-LV" dirty="0"/>
          </a:p>
        </p:txBody>
      </p:sp>
      <p:sp>
        <p:nvSpPr>
          <p:cNvPr id="3" name="Content Placeholder 2">
            <a:extLst>
              <a:ext uri="{FF2B5EF4-FFF2-40B4-BE49-F238E27FC236}">
                <a16:creationId xmlns:a16="http://schemas.microsoft.com/office/drawing/2014/main" id="{B2F3197A-D4E6-06B1-8620-6DF86834CAC0}"/>
              </a:ext>
            </a:extLst>
          </p:cNvPr>
          <p:cNvSpPr>
            <a:spLocks noGrp="1"/>
          </p:cNvSpPr>
          <p:nvPr>
            <p:ph idx="1"/>
          </p:nvPr>
        </p:nvSpPr>
        <p:spPr>
          <a:xfrm>
            <a:off x="0" y="1655380"/>
            <a:ext cx="4918841" cy="5202620"/>
          </a:xfrm>
        </p:spPr>
        <p:txBody>
          <a:bodyPr>
            <a:noAutofit/>
          </a:bodyPr>
          <a:lstStyle/>
          <a:p>
            <a:pPr marL="0" indent="0" rtl="0">
              <a:spcAft>
                <a:spcPts val="800"/>
              </a:spcAft>
              <a:buNone/>
            </a:pPr>
            <a:r>
              <a:rPr lang="en-GB" sz="3000" b="0" i="0" u="none" strike="noStrike" dirty="0">
                <a:solidFill>
                  <a:srgbClr val="000000"/>
                </a:solidFill>
                <a:effectLst/>
                <a:latin typeface="Calibri" panose="020F0502020204030204" pitchFamily="34" charset="0"/>
              </a:rPr>
              <a:t>Of course, it is possible to write all kinds of nonsense in a neutral and professional style. However, experts usually write in a neutral and professional tone as doing otherwise can harm their reputation (which is very important to them) and make them seem overly emotional.</a:t>
            </a:r>
            <a:endParaRPr lang="en-GB" sz="3000" b="0" dirty="0">
              <a:effectLst/>
            </a:endParaRPr>
          </a:p>
        </p:txBody>
      </p:sp>
      <p:pic>
        <p:nvPicPr>
          <p:cNvPr id="8194" name="Picture 2" descr="Free Business Partners photo and picture">
            <a:extLst>
              <a:ext uri="{FF2B5EF4-FFF2-40B4-BE49-F238E27FC236}">
                <a16:creationId xmlns:a16="http://schemas.microsoft.com/office/drawing/2014/main" id="{CA1E3B09-DFDC-D605-27E6-CEC6E0D9EE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5434" y="1702676"/>
            <a:ext cx="7736566" cy="5155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61343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E764D-86D8-F6B2-F804-892103C6EF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EF4B8C-8085-1774-C13D-E4337A29BCFE}"/>
              </a:ext>
            </a:extLst>
          </p:cNvPr>
          <p:cNvSpPr>
            <a:spLocks noGrp="1"/>
          </p:cNvSpPr>
          <p:nvPr>
            <p:ph type="title"/>
          </p:nvPr>
        </p:nvSpPr>
        <p:spPr>
          <a:xfrm>
            <a:off x="0" y="220717"/>
            <a:ext cx="12192000" cy="851338"/>
          </a:xfrm>
        </p:spPr>
        <p:txBody>
          <a:bodyPr>
            <a:normAutofit/>
          </a:bodyPr>
          <a:lstStyle/>
          <a:p>
            <a:r>
              <a:rPr lang="en-GB" sz="3600" dirty="0"/>
              <a:t>The web address (URL) ends with .gov (government institution)</a:t>
            </a:r>
            <a:endParaRPr lang="en-LV" sz="3600" dirty="0"/>
          </a:p>
        </p:txBody>
      </p:sp>
      <p:sp>
        <p:nvSpPr>
          <p:cNvPr id="3" name="Content Placeholder 2">
            <a:extLst>
              <a:ext uri="{FF2B5EF4-FFF2-40B4-BE49-F238E27FC236}">
                <a16:creationId xmlns:a16="http://schemas.microsoft.com/office/drawing/2014/main" id="{AF2D5BB0-5459-48CA-44B1-EB059DA2E4CA}"/>
              </a:ext>
            </a:extLst>
          </p:cNvPr>
          <p:cNvSpPr>
            <a:spLocks noGrp="1"/>
          </p:cNvSpPr>
          <p:nvPr>
            <p:ph idx="1"/>
          </p:nvPr>
        </p:nvSpPr>
        <p:spPr>
          <a:xfrm>
            <a:off x="0" y="1355834"/>
            <a:ext cx="6621517" cy="5502166"/>
          </a:xfrm>
        </p:spPr>
        <p:txBody>
          <a:bodyPr>
            <a:noAutofit/>
          </a:bodyPr>
          <a:lstStyle/>
          <a:p>
            <a:pPr marL="0" indent="0" rtl="0">
              <a:spcAft>
                <a:spcPts val="800"/>
              </a:spcAft>
              <a:buNone/>
            </a:pPr>
            <a:r>
              <a:rPr lang="en-GB" sz="3000" b="0" i="0" u="none" strike="noStrike" dirty="0">
                <a:solidFill>
                  <a:srgbClr val="000000"/>
                </a:solidFill>
                <a:effectLst/>
                <a:latin typeface="Calibri" panose="020F0502020204030204" pitchFamily="34" charset="0"/>
              </a:rPr>
              <a:t>Although you shouldn’t just automatically trust everything that a government says, governments provide a lot of funding for independent scientific research and are generally interested in informing their citizens with quality information. This, of course, depends on the government — the government of North Korea might have some strange information when it comes to human rights, whereas the government of Russia has a different idea about the history of Ukraine than most of the world does.</a:t>
            </a:r>
            <a:endParaRPr lang="en-GB" sz="3000" b="0" dirty="0">
              <a:effectLst/>
            </a:endParaRPr>
          </a:p>
        </p:txBody>
      </p:sp>
      <p:pic>
        <p:nvPicPr>
          <p:cNvPr id="10242" name="Picture 2" descr="Free Capital Usa photo and picture">
            <a:extLst>
              <a:ext uri="{FF2B5EF4-FFF2-40B4-BE49-F238E27FC236}">
                <a16:creationId xmlns:a16="http://schemas.microsoft.com/office/drawing/2014/main" id="{7EB8B098-9046-CEBD-65B7-268CDA8D2F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31107" y="1355834"/>
            <a:ext cx="3666837" cy="55021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4690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55FA9-08B1-BA29-4030-0AF0F16DD9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BA0DB6-8032-19C8-1CA5-B41529410BF6}"/>
              </a:ext>
            </a:extLst>
          </p:cNvPr>
          <p:cNvSpPr>
            <a:spLocks noGrp="1"/>
          </p:cNvSpPr>
          <p:nvPr>
            <p:ph type="title"/>
          </p:nvPr>
        </p:nvSpPr>
        <p:spPr>
          <a:xfrm>
            <a:off x="0" y="220717"/>
            <a:ext cx="12192000" cy="851338"/>
          </a:xfrm>
        </p:spPr>
        <p:txBody>
          <a:bodyPr>
            <a:normAutofit/>
          </a:bodyPr>
          <a:lstStyle/>
          <a:p>
            <a:r>
              <a:rPr lang="en-GB" sz="3600" dirty="0"/>
              <a:t>The web address (URL) ends with .</a:t>
            </a:r>
            <a:r>
              <a:rPr lang="en-GB" sz="3600" dirty="0" err="1"/>
              <a:t>edu</a:t>
            </a:r>
            <a:r>
              <a:rPr lang="en-GB" sz="3600" dirty="0"/>
              <a:t> (educational institution)</a:t>
            </a:r>
            <a:endParaRPr lang="en-LV" sz="3600" dirty="0"/>
          </a:p>
        </p:txBody>
      </p:sp>
      <p:sp>
        <p:nvSpPr>
          <p:cNvPr id="3" name="Content Placeholder 2">
            <a:extLst>
              <a:ext uri="{FF2B5EF4-FFF2-40B4-BE49-F238E27FC236}">
                <a16:creationId xmlns:a16="http://schemas.microsoft.com/office/drawing/2014/main" id="{520D7D42-BC17-25F3-A6D9-6E7F200E7BAB}"/>
              </a:ext>
            </a:extLst>
          </p:cNvPr>
          <p:cNvSpPr>
            <a:spLocks noGrp="1"/>
          </p:cNvSpPr>
          <p:nvPr>
            <p:ph idx="1"/>
          </p:nvPr>
        </p:nvSpPr>
        <p:spPr>
          <a:xfrm>
            <a:off x="0" y="1355834"/>
            <a:ext cx="6621517" cy="5502166"/>
          </a:xfrm>
        </p:spPr>
        <p:txBody>
          <a:bodyPr>
            <a:noAutofit/>
          </a:bodyPr>
          <a:lstStyle/>
          <a:p>
            <a:pPr marL="0" indent="0" rtl="0">
              <a:spcAft>
                <a:spcPts val="800"/>
              </a:spcAft>
              <a:buNone/>
            </a:pPr>
            <a:r>
              <a:rPr lang="en-GB" sz="3000" b="0" i="0" u="none" strike="noStrike" dirty="0">
                <a:solidFill>
                  <a:srgbClr val="000000"/>
                </a:solidFill>
                <a:effectLst/>
                <a:latin typeface="Calibri" panose="020F0502020204030204" pitchFamily="34" charset="0"/>
              </a:rPr>
              <a:t>Educational institutions also fund high quality independent research and are freer of pressure to find results that fit a certain narrative than research funded by private companies — a study on the environmental impact of plastic bottles funded by the EU or the University of Latvia is likely to have more trustworthy results than a study funded by a company that makes plastic bottles. Make sure that what you are reading is not student work that has been uploaded, however.</a:t>
            </a:r>
            <a:endParaRPr lang="en-GB" sz="3000" b="0" dirty="0">
              <a:effectLst/>
            </a:endParaRPr>
          </a:p>
        </p:txBody>
      </p:sp>
      <p:pic>
        <p:nvPicPr>
          <p:cNvPr id="12290" name="Picture 2" descr="Free Library Study photo and picture">
            <a:extLst>
              <a:ext uri="{FF2B5EF4-FFF2-40B4-BE49-F238E27FC236}">
                <a16:creationId xmlns:a16="http://schemas.microsoft.com/office/drawing/2014/main" id="{2B73A150-FDE2-8E86-06E2-846EFBD9A5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1167052"/>
            <a:ext cx="3792648" cy="56909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9787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00507-F304-2E10-897F-A8CEE0C931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88F5AD-3148-5517-50BB-080305E9CC73}"/>
              </a:ext>
            </a:extLst>
          </p:cNvPr>
          <p:cNvSpPr>
            <a:spLocks noGrp="1"/>
          </p:cNvSpPr>
          <p:nvPr>
            <p:ph type="title"/>
          </p:nvPr>
        </p:nvSpPr>
        <p:spPr>
          <a:xfrm>
            <a:off x="0" y="220717"/>
            <a:ext cx="12192000" cy="851338"/>
          </a:xfrm>
        </p:spPr>
        <p:txBody>
          <a:bodyPr>
            <a:normAutofit fontScale="90000"/>
          </a:bodyPr>
          <a:lstStyle/>
          <a:p>
            <a:r>
              <a:rPr lang="en-GB" sz="3600" dirty="0"/>
              <a:t>The author or website is attempting to sell a product or service related to the topic</a:t>
            </a:r>
            <a:endParaRPr lang="en-LV" sz="3600" dirty="0"/>
          </a:p>
        </p:txBody>
      </p:sp>
      <p:sp>
        <p:nvSpPr>
          <p:cNvPr id="3" name="Content Placeholder 2">
            <a:extLst>
              <a:ext uri="{FF2B5EF4-FFF2-40B4-BE49-F238E27FC236}">
                <a16:creationId xmlns:a16="http://schemas.microsoft.com/office/drawing/2014/main" id="{484431C7-C4FD-01AC-792F-AB95C3D8A2B8}"/>
              </a:ext>
            </a:extLst>
          </p:cNvPr>
          <p:cNvSpPr>
            <a:spLocks noGrp="1"/>
          </p:cNvSpPr>
          <p:nvPr>
            <p:ph idx="1"/>
          </p:nvPr>
        </p:nvSpPr>
        <p:spPr>
          <a:xfrm>
            <a:off x="-1" y="1702675"/>
            <a:ext cx="5833241" cy="4903077"/>
          </a:xfrm>
        </p:spPr>
        <p:txBody>
          <a:bodyPr>
            <a:noAutofit/>
          </a:bodyPr>
          <a:lstStyle/>
          <a:p>
            <a:pPr marL="0" indent="0" rtl="0">
              <a:spcAft>
                <a:spcPts val="800"/>
              </a:spcAft>
              <a:buNone/>
            </a:pPr>
            <a:r>
              <a:rPr lang="en-GB" dirty="0">
                <a:solidFill>
                  <a:srgbClr val="000000"/>
                </a:solidFill>
                <a:latin typeface="Calibri" panose="020F0502020204030204" pitchFamily="34" charset="0"/>
              </a:rPr>
              <a:t>Some “experts” will write about how terrible and profit-driven the mainstream healthcare and medicine industry is, but at the same time are trying to sell “alternative products” such as herbal and homeopathic remedies. Although some of their criticisms might be legitimate, they have a financial interest in trying to get people to trust mainstream medicine less and use their own products more.</a:t>
            </a:r>
            <a:endParaRPr lang="en-GB" b="0" dirty="0">
              <a:effectLst/>
            </a:endParaRPr>
          </a:p>
        </p:txBody>
      </p:sp>
      <p:pic>
        <p:nvPicPr>
          <p:cNvPr id="14340" name="Picture 4" descr="Free salesman salesperson sales person illustration">
            <a:extLst>
              <a:ext uri="{FF2B5EF4-FFF2-40B4-BE49-F238E27FC236}">
                <a16:creationId xmlns:a16="http://schemas.microsoft.com/office/drawing/2014/main" id="{C7999116-6D3C-EC13-D9BE-2A48D3BD54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92670" y="362607"/>
            <a:ext cx="455453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1023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C4DA3-C84A-827B-D4DA-4177F285F83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812524-06F9-23D4-974A-9589C0370278}"/>
              </a:ext>
            </a:extLst>
          </p:cNvPr>
          <p:cNvSpPr>
            <a:spLocks noGrp="1"/>
          </p:cNvSpPr>
          <p:nvPr>
            <p:ph type="title"/>
          </p:nvPr>
        </p:nvSpPr>
        <p:spPr>
          <a:xfrm>
            <a:off x="0" y="126124"/>
            <a:ext cx="12192000" cy="851338"/>
          </a:xfrm>
        </p:spPr>
        <p:txBody>
          <a:bodyPr>
            <a:normAutofit/>
          </a:bodyPr>
          <a:lstStyle/>
          <a:p>
            <a:r>
              <a:rPr lang="en-GB" sz="3600" dirty="0"/>
              <a:t>The author heavily uses anecdotal evidence</a:t>
            </a:r>
            <a:endParaRPr lang="en-LV" sz="3600" dirty="0"/>
          </a:p>
        </p:txBody>
      </p:sp>
      <p:sp>
        <p:nvSpPr>
          <p:cNvPr id="3" name="Content Placeholder 2">
            <a:extLst>
              <a:ext uri="{FF2B5EF4-FFF2-40B4-BE49-F238E27FC236}">
                <a16:creationId xmlns:a16="http://schemas.microsoft.com/office/drawing/2014/main" id="{FFB1EB83-33EF-0DB1-697A-BE59380DA3F7}"/>
              </a:ext>
            </a:extLst>
          </p:cNvPr>
          <p:cNvSpPr>
            <a:spLocks noGrp="1"/>
          </p:cNvSpPr>
          <p:nvPr>
            <p:ph idx="1"/>
          </p:nvPr>
        </p:nvSpPr>
        <p:spPr>
          <a:xfrm>
            <a:off x="1" y="1592317"/>
            <a:ext cx="5234152" cy="4903077"/>
          </a:xfrm>
        </p:spPr>
        <p:txBody>
          <a:bodyPr>
            <a:noAutofit/>
          </a:bodyPr>
          <a:lstStyle/>
          <a:p>
            <a:pPr marL="0" indent="0" rtl="0">
              <a:spcAft>
                <a:spcPts val="800"/>
              </a:spcAft>
              <a:buNone/>
            </a:pPr>
            <a:r>
              <a:rPr lang="en-GB" dirty="0">
                <a:solidFill>
                  <a:srgbClr val="000000"/>
                </a:solidFill>
                <a:latin typeface="Calibri" panose="020F0502020204030204" pitchFamily="34" charset="0"/>
              </a:rPr>
              <a:t>An example of this would be “my grandfather smoked a full pack of cigarettes every day and lived until he was 110, which is why I think that smoking isn’t actually bad”. Although it may be true that your grandfather smoked and lived a very long time, is this true of most people who smoke? Is one person’s experience, or even a few people’s, really strong evidence that smoking isn’t bad for you?</a:t>
            </a:r>
            <a:endParaRPr lang="en-GB" b="0" dirty="0">
              <a:effectLst/>
            </a:endParaRPr>
          </a:p>
        </p:txBody>
      </p:sp>
      <p:pic>
        <p:nvPicPr>
          <p:cNvPr id="16388" name="Picture 4" descr="It's science... | The plural of anecdote is not data. — Ben … | Flickr">
            <a:extLst>
              <a:ext uri="{FF2B5EF4-FFF2-40B4-BE49-F238E27FC236}">
                <a16:creationId xmlns:a16="http://schemas.microsoft.com/office/drawing/2014/main" id="{E1900A25-C875-278C-FBEE-948C68314C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80082" y="1098330"/>
            <a:ext cx="5554717" cy="5554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3736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11442-B805-1504-F68A-5777932A5A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153923-DCF9-B77F-E4E9-6D8A2FA60A4C}"/>
              </a:ext>
            </a:extLst>
          </p:cNvPr>
          <p:cNvSpPr>
            <a:spLocks noGrp="1"/>
          </p:cNvSpPr>
          <p:nvPr>
            <p:ph type="title"/>
          </p:nvPr>
        </p:nvSpPr>
        <p:spPr>
          <a:xfrm>
            <a:off x="0" y="126124"/>
            <a:ext cx="12192000" cy="851338"/>
          </a:xfrm>
        </p:spPr>
        <p:txBody>
          <a:bodyPr>
            <a:normAutofit/>
          </a:bodyPr>
          <a:lstStyle/>
          <a:p>
            <a:r>
              <a:rPr lang="en-GB" sz="3600" dirty="0"/>
              <a:t>The author makes bold or extreme claims about the topic</a:t>
            </a:r>
            <a:endParaRPr lang="en-LV" sz="3600" dirty="0"/>
          </a:p>
        </p:txBody>
      </p:sp>
      <p:sp>
        <p:nvSpPr>
          <p:cNvPr id="3" name="Content Placeholder 2">
            <a:extLst>
              <a:ext uri="{FF2B5EF4-FFF2-40B4-BE49-F238E27FC236}">
                <a16:creationId xmlns:a16="http://schemas.microsoft.com/office/drawing/2014/main" id="{2C86E116-CC39-61E9-958D-5C5078B72074}"/>
              </a:ext>
            </a:extLst>
          </p:cNvPr>
          <p:cNvSpPr>
            <a:spLocks noGrp="1"/>
          </p:cNvSpPr>
          <p:nvPr>
            <p:ph idx="1"/>
          </p:nvPr>
        </p:nvSpPr>
        <p:spPr>
          <a:xfrm>
            <a:off x="0" y="1308538"/>
            <a:ext cx="5549462" cy="4855780"/>
          </a:xfrm>
        </p:spPr>
        <p:txBody>
          <a:bodyPr>
            <a:noAutofit/>
          </a:bodyPr>
          <a:lstStyle/>
          <a:p>
            <a:pPr marL="0" indent="0" rtl="0">
              <a:spcAft>
                <a:spcPts val="800"/>
              </a:spcAft>
              <a:buNone/>
            </a:pPr>
            <a:r>
              <a:rPr lang="en-GB" dirty="0">
                <a:solidFill>
                  <a:srgbClr val="000000"/>
                </a:solidFill>
                <a:latin typeface="Calibri" panose="020F0502020204030204" pitchFamily="34" charset="0"/>
              </a:rPr>
              <a:t>Shocking headlines and extreme claims make it more likely that you will open a page or article, which is good for the website’s owner since more clicks means more money from advertisements. However, if something sounds too crazy to be real, your first instinct should be to pause and see if you can find that same information from other trustworthy sources as well. If you cannot, then it is a very bad sign that the information can be relied on.</a:t>
            </a:r>
            <a:endParaRPr lang="en-GB" b="0" dirty="0">
              <a:effectLst/>
            </a:endParaRPr>
          </a:p>
        </p:txBody>
      </p:sp>
      <p:pic>
        <p:nvPicPr>
          <p:cNvPr id="18434" name="Picture 2" descr="Free Girl Surprise photo and picture">
            <a:extLst>
              <a:ext uri="{FF2B5EF4-FFF2-40B4-BE49-F238E27FC236}">
                <a16:creationId xmlns:a16="http://schemas.microsoft.com/office/drawing/2014/main" id="{1CAC1769-4806-2DED-68EE-288C06A2F2E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50418" y="1749971"/>
            <a:ext cx="5353463" cy="38940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215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BC315-87A6-54EE-9ACA-F7089A3E62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0CF65F-541D-C3A5-772F-47780121657D}"/>
              </a:ext>
            </a:extLst>
          </p:cNvPr>
          <p:cNvSpPr>
            <a:spLocks noGrp="1"/>
          </p:cNvSpPr>
          <p:nvPr>
            <p:ph type="title"/>
          </p:nvPr>
        </p:nvSpPr>
        <p:spPr>
          <a:xfrm>
            <a:off x="0" y="126124"/>
            <a:ext cx="12192000" cy="851338"/>
          </a:xfrm>
        </p:spPr>
        <p:txBody>
          <a:bodyPr>
            <a:normAutofit/>
          </a:bodyPr>
          <a:lstStyle/>
          <a:p>
            <a:r>
              <a:rPr lang="en-GB" sz="3600" dirty="0"/>
              <a:t>The author attacks other people or organizations</a:t>
            </a:r>
            <a:endParaRPr lang="en-LV" sz="3600" dirty="0"/>
          </a:p>
        </p:txBody>
      </p:sp>
      <p:sp>
        <p:nvSpPr>
          <p:cNvPr id="3" name="Content Placeholder 2">
            <a:extLst>
              <a:ext uri="{FF2B5EF4-FFF2-40B4-BE49-F238E27FC236}">
                <a16:creationId xmlns:a16="http://schemas.microsoft.com/office/drawing/2014/main" id="{27E969EA-7B13-7C4E-E665-F759277B8B20}"/>
              </a:ext>
            </a:extLst>
          </p:cNvPr>
          <p:cNvSpPr>
            <a:spLocks noGrp="1"/>
          </p:cNvSpPr>
          <p:nvPr>
            <p:ph idx="1"/>
          </p:nvPr>
        </p:nvSpPr>
        <p:spPr>
          <a:xfrm>
            <a:off x="0" y="1560787"/>
            <a:ext cx="4918841" cy="4887311"/>
          </a:xfrm>
        </p:spPr>
        <p:txBody>
          <a:bodyPr>
            <a:noAutofit/>
          </a:bodyPr>
          <a:lstStyle/>
          <a:p>
            <a:pPr marL="0" indent="0" rtl="0">
              <a:spcAft>
                <a:spcPts val="800"/>
              </a:spcAft>
              <a:buNone/>
            </a:pPr>
            <a:r>
              <a:rPr lang="en-GB" dirty="0">
                <a:solidFill>
                  <a:srgbClr val="000000"/>
                </a:solidFill>
                <a:latin typeface="Calibri" panose="020F0502020204030204" pitchFamily="34" charset="0"/>
              </a:rPr>
              <a:t>If you notice that a source is attacking a person as much as or even more than they are attacking the points or arguments that that person is making, it is a sign that they might not actually have a good counter-argument. This is called “ad hominem” and is a common logical fallacy.</a:t>
            </a:r>
            <a:endParaRPr lang="en-GB" b="0" dirty="0">
              <a:effectLst/>
            </a:endParaRPr>
          </a:p>
        </p:txBody>
      </p:sp>
      <p:pic>
        <p:nvPicPr>
          <p:cNvPr id="20482" name="Picture 2" descr="Free ai generated couple disagreement illustration">
            <a:extLst>
              <a:ext uri="{FF2B5EF4-FFF2-40B4-BE49-F238E27FC236}">
                <a16:creationId xmlns:a16="http://schemas.microsoft.com/office/drawing/2014/main" id="{A9745497-98FA-24CF-2B7C-E0BEAA7857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07117" y="924911"/>
            <a:ext cx="5933089" cy="5933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0320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027912-94D4-992D-F6B0-E95C731196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375EAD-F871-E2E3-9193-9703C9E01FD4}"/>
              </a:ext>
            </a:extLst>
          </p:cNvPr>
          <p:cNvSpPr>
            <a:spLocks noGrp="1"/>
          </p:cNvSpPr>
          <p:nvPr>
            <p:ph type="title"/>
          </p:nvPr>
        </p:nvSpPr>
        <p:spPr>
          <a:xfrm>
            <a:off x="0" y="126124"/>
            <a:ext cx="12192000" cy="851338"/>
          </a:xfrm>
        </p:spPr>
        <p:txBody>
          <a:bodyPr>
            <a:normAutofit/>
          </a:bodyPr>
          <a:lstStyle/>
          <a:p>
            <a:r>
              <a:rPr lang="en-GB" sz="3600" dirty="0"/>
              <a:t>The author is interested in promoting themselves</a:t>
            </a:r>
            <a:endParaRPr lang="en-LV" sz="3600" dirty="0"/>
          </a:p>
        </p:txBody>
      </p:sp>
      <p:sp>
        <p:nvSpPr>
          <p:cNvPr id="3" name="Content Placeholder 2">
            <a:extLst>
              <a:ext uri="{FF2B5EF4-FFF2-40B4-BE49-F238E27FC236}">
                <a16:creationId xmlns:a16="http://schemas.microsoft.com/office/drawing/2014/main" id="{1F1D0AC9-44F0-AB6A-C2ED-BC9EB21A10B4}"/>
              </a:ext>
            </a:extLst>
          </p:cNvPr>
          <p:cNvSpPr>
            <a:spLocks noGrp="1"/>
          </p:cNvSpPr>
          <p:nvPr>
            <p:ph idx="1"/>
          </p:nvPr>
        </p:nvSpPr>
        <p:spPr>
          <a:xfrm>
            <a:off x="0" y="1008994"/>
            <a:ext cx="4918841" cy="4887311"/>
          </a:xfrm>
        </p:spPr>
        <p:txBody>
          <a:bodyPr>
            <a:noAutofit/>
          </a:bodyPr>
          <a:lstStyle/>
          <a:p>
            <a:pPr marL="0" indent="0" rtl="0">
              <a:spcAft>
                <a:spcPts val="800"/>
              </a:spcAft>
              <a:buNone/>
            </a:pPr>
            <a:r>
              <a:rPr lang="en-GB" dirty="0">
                <a:solidFill>
                  <a:srgbClr val="000000"/>
                </a:solidFill>
                <a:latin typeface="Calibri" panose="020F0502020204030204" pitchFamily="34" charset="0"/>
              </a:rPr>
              <a:t>Respectable authors, especially scientists, are extremely careful to focus on their work and not themselves. They even go so far as using the passive voice when they write or call themselves “the author of this paper” instead of using “I”. The more an author seems self-important and focuses on their supposedly impressive achievements and background, the less likely it is that this is actually a respected and credible expert in their field.</a:t>
            </a:r>
            <a:endParaRPr lang="en-GB" b="0" dirty="0">
              <a:effectLst/>
            </a:endParaRPr>
          </a:p>
        </p:txBody>
      </p:sp>
      <p:pic>
        <p:nvPicPr>
          <p:cNvPr id="22530" name="Picture 2" descr="Free ai generated woman proud illustration">
            <a:extLst>
              <a:ext uri="{FF2B5EF4-FFF2-40B4-BE49-F238E27FC236}">
                <a16:creationId xmlns:a16="http://schemas.microsoft.com/office/drawing/2014/main" id="{FAADEFE0-BB2D-AFB3-D751-0A4D7DA873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3241" y="1003738"/>
            <a:ext cx="5854262" cy="58542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127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E5000-FF56-2AFD-821E-C81034142A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DCB8A5-BDAB-D9FB-1EB2-8A5E7F92B565}"/>
              </a:ext>
            </a:extLst>
          </p:cNvPr>
          <p:cNvSpPr>
            <a:spLocks noGrp="1"/>
          </p:cNvSpPr>
          <p:nvPr>
            <p:ph type="title"/>
          </p:nvPr>
        </p:nvSpPr>
        <p:spPr>
          <a:xfrm>
            <a:off x="0" y="126124"/>
            <a:ext cx="12192000" cy="851338"/>
          </a:xfrm>
        </p:spPr>
        <p:txBody>
          <a:bodyPr>
            <a:normAutofit fontScale="90000"/>
          </a:bodyPr>
          <a:lstStyle/>
          <a:p>
            <a:r>
              <a:rPr lang="en-GB" sz="3600" dirty="0"/>
              <a:t>The information cannot be found anywhere else, or only in other suspicious sources</a:t>
            </a:r>
            <a:endParaRPr lang="en-LV" sz="3600" dirty="0"/>
          </a:p>
        </p:txBody>
      </p:sp>
      <p:sp>
        <p:nvSpPr>
          <p:cNvPr id="3" name="Content Placeholder 2">
            <a:extLst>
              <a:ext uri="{FF2B5EF4-FFF2-40B4-BE49-F238E27FC236}">
                <a16:creationId xmlns:a16="http://schemas.microsoft.com/office/drawing/2014/main" id="{BFD5F636-BEA5-765F-4A3E-FE98C363C160}"/>
              </a:ext>
            </a:extLst>
          </p:cNvPr>
          <p:cNvSpPr>
            <a:spLocks noGrp="1"/>
          </p:cNvSpPr>
          <p:nvPr>
            <p:ph idx="1"/>
          </p:nvPr>
        </p:nvSpPr>
        <p:spPr>
          <a:xfrm>
            <a:off x="0" y="1513491"/>
            <a:ext cx="4918841" cy="4887311"/>
          </a:xfrm>
        </p:spPr>
        <p:txBody>
          <a:bodyPr>
            <a:noAutofit/>
          </a:bodyPr>
          <a:lstStyle/>
          <a:p>
            <a:pPr marL="0" indent="0" rtl="0">
              <a:spcAft>
                <a:spcPts val="800"/>
              </a:spcAft>
              <a:buNone/>
            </a:pPr>
            <a:r>
              <a:rPr lang="en-GB" dirty="0">
                <a:solidFill>
                  <a:srgbClr val="000000"/>
                </a:solidFill>
                <a:latin typeface="Calibri" panose="020F0502020204030204" pitchFamily="34" charset="0"/>
              </a:rPr>
              <a:t>If there is some information that you find and really want to use in your research but cannot find it mentioned anywhere else, this might be a red flag that the information is not actually credible. However, you must be careful — just because there are many websites you can find that have “evidence” that the world is flat, it does not mean that this is credible information.</a:t>
            </a:r>
            <a:endParaRPr lang="en-GB" b="0" dirty="0">
              <a:effectLst/>
            </a:endParaRPr>
          </a:p>
        </p:txBody>
      </p:sp>
      <p:pic>
        <p:nvPicPr>
          <p:cNvPr id="24578" name="Picture 2" descr="Free magnifying glass looking for find illustration">
            <a:extLst>
              <a:ext uri="{FF2B5EF4-FFF2-40B4-BE49-F238E27FC236}">
                <a16:creationId xmlns:a16="http://schemas.microsoft.com/office/drawing/2014/main" id="{33898AD1-4317-6E1C-11C4-52C7A308F3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8668" y="1340069"/>
            <a:ext cx="5517931" cy="5517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38083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E79FB-FBD3-1313-EA61-CF9AC38792BA}"/>
              </a:ext>
            </a:extLst>
          </p:cNvPr>
          <p:cNvSpPr>
            <a:spLocks noGrp="1"/>
          </p:cNvSpPr>
          <p:nvPr>
            <p:ph type="title"/>
          </p:nvPr>
        </p:nvSpPr>
        <p:spPr>
          <a:xfrm>
            <a:off x="0" y="1"/>
            <a:ext cx="12192000" cy="1815948"/>
          </a:xfrm>
        </p:spPr>
        <p:txBody>
          <a:bodyPr>
            <a:noAutofit/>
          </a:bodyPr>
          <a:lstStyle/>
          <a:p>
            <a:r>
              <a:rPr lang="en-GB" sz="3000" dirty="0"/>
              <a:t>VS.9.1.1.4. In accordance with the </a:t>
            </a:r>
            <a:r>
              <a:rPr lang="en-GB" sz="3000" b="1" dirty="0"/>
              <a:t>norms of </a:t>
            </a:r>
            <a:r>
              <a:rPr lang="en-GB" sz="3000" b="1" dirty="0" err="1"/>
              <a:t>behavior</a:t>
            </a:r>
            <a:r>
              <a:rPr lang="en-GB" sz="3000" b="1" dirty="0"/>
              <a:t> and communication</a:t>
            </a:r>
            <a:r>
              <a:rPr lang="en-GB" sz="3000" dirty="0"/>
              <a:t>, states that they understands what they have heard/read (for example, by formulating what the interlocutor said in </a:t>
            </a:r>
            <a:r>
              <a:rPr lang="en-GB" sz="3000" dirty="0" err="1"/>
              <a:t>theirown</a:t>
            </a:r>
            <a:r>
              <a:rPr lang="en-GB" sz="3000" dirty="0"/>
              <a:t> words), but if they does not understand what was said, </a:t>
            </a:r>
            <a:r>
              <a:rPr lang="en-GB" sz="3000" b="1" dirty="0"/>
              <a:t>asks the interlocutor to explain or clarify it.</a:t>
            </a:r>
            <a:endParaRPr lang="en-LV" sz="3000" b="1" dirty="0"/>
          </a:p>
        </p:txBody>
      </p:sp>
      <p:sp>
        <p:nvSpPr>
          <p:cNvPr id="3" name="Content Placeholder 2">
            <a:extLst>
              <a:ext uri="{FF2B5EF4-FFF2-40B4-BE49-F238E27FC236}">
                <a16:creationId xmlns:a16="http://schemas.microsoft.com/office/drawing/2014/main" id="{71526D8C-1176-99F6-0BEF-7E0E8D38B12A}"/>
              </a:ext>
            </a:extLst>
          </p:cNvPr>
          <p:cNvSpPr>
            <a:spLocks noGrp="1"/>
          </p:cNvSpPr>
          <p:nvPr>
            <p:ph idx="1"/>
          </p:nvPr>
        </p:nvSpPr>
        <p:spPr>
          <a:xfrm>
            <a:off x="838200" y="2469714"/>
            <a:ext cx="10515600" cy="4118976"/>
          </a:xfrm>
        </p:spPr>
        <p:txBody>
          <a:bodyPr/>
          <a:lstStyle/>
          <a:p>
            <a:pPr marL="0" indent="0" algn="ctr">
              <a:buNone/>
            </a:pPr>
            <a:r>
              <a:rPr lang="en-LV" b="1" dirty="0"/>
              <a:t>Task example:</a:t>
            </a:r>
          </a:p>
          <a:p>
            <a:r>
              <a:rPr lang="en-LV" dirty="0"/>
              <a:t>According to Cambridge Dictionary, a norm is “</a:t>
            </a:r>
            <a:r>
              <a:rPr lang="en-GB" b="0" i="0" dirty="0">
                <a:effectLst/>
                <a:latin typeface="Arial" panose="020B0604020202020204" pitchFamily="34" charset="0"/>
              </a:rPr>
              <a:t>an accepted standard or a way of behaving or doing things that most people agree with”</a:t>
            </a:r>
            <a:endParaRPr lang="en-LV" dirty="0"/>
          </a:p>
          <a:p>
            <a:r>
              <a:rPr lang="en-LV" dirty="0"/>
              <a:t>Together with a partner, come up with a list of </a:t>
            </a:r>
            <a:r>
              <a:rPr lang="en-LV" b="1" dirty="0"/>
              <a:t>at least five norms </a:t>
            </a:r>
            <a:r>
              <a:rPr lang="en-LV" dirty="0"/>
              <a:t>(expected behaviors) people should follow when communicating online.</a:t>
            </a:r>
          </a:p>
          <a:p>
            <a:r>
              <a:rPr lang="en-LV" dirty="0"/>
              <a:t>Then, as a class, we will come up with a list of norms that we should follow while communicating online.</a:t>
            </a:r>
          </a:p>
          <a:p>
            <a:pPr marL="0" indent="0">
              <a:buNone/>
            </a:pPr>
            <a:endParaRPr lang="en-LV" dirty="0"/>
          </a:p>
        </p:txBody>
      </p:sp>
    </p:spTree>
    <p:extLst>
      <p:ext uri="{BB962C8B-B14F-4D97-AF65-F5344CB8AC3E}">
        <p14:creationId xmlns:p14="http://schemas.microsoft.com/office/powerpoint/2010/main" val="4454701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1CE51-C07B-7688-4F49-85986269A317}"/>
              </a:ext>
            </a:extLst>
          </p:cNvPr>
          <p:cNvSpPr>
            <a:spLocks noGrp="1"/>
          </p:cNvSpPr>
          <p:nvPr>
            <p:ph type="title"/>
          </p:nvPr>
        </p:nvSpPr>
        <p:spPr>
          <a:xfrm>
            <a:off x="97971" y="1"/>
            <a:ext cx="12094029" cy="816428"/>
          </a:xfrm>
        </p:spPr>
        <p:txBody>
          <a:bodyPr>
            <a:normAutofit/>
          </a:bodyPr>
          <a:lstStyle/>
          <a:p>
            <a:r>
              <a:rPr lang="en-LV" sz="3600" dirty="0"/>
              <a:t>Norms that people should follow when communicating online:</a:t>
            </a:r>
          </a:p>
        </p:txBody>
      </p:sp>
      <p:sp>
        <p:nvSpPr>
          <p:cNvPr id="3" name="Content Placeholder 2">
            <a:extLst>
              <a:ext uri="{FF2B5EF4-FFF2-40B4-BE49-F238E27FC236}">
                <a16:creationId xmlns:a16="http://schemas.microsoft.com/office/drawing/2014/main" id="{EAE8D6EB-61AF-6C92-CC71-28FCAFEF2CEB}"/>
              </a:ext>
            </a:extLst>
          </p:cNvPr>
          <p:cNvSpPr>
            <a:spLocks noGrp="1"/>
          </p:cNvSpPr>
          <p:nvPr>
            <p:ph idx="1"/>
          </p:nvPr>
        </p:nvSpPr>
        <p:spPr>
          <a:xfrm>
            <a:off x="0" y="936170"/>
            <a:ext cx="11353800" cy="5921829"/>
          </a:xfrm>
        </p:spPr>
        <p:txBody>
          <a:bodyPr>
            <a:normAutofit fontScale="92500" lnSpcReduction="10000"/>
          </a:bodyPr>
          <a:lstStyle/>
          <a:p>
            <a:r>
              <a:rPr lang="en-LV" dirty="0"/>
              <a:t>Be polite</a:t>
            </a:r>
          </a:p>
          <a:p>
            <a:r>
              <a:rPr lang="en-LV" dirty="0"/>
              <a:t>Respect one another and their differences</a:t>
            </a:r>
          </a:p>
          <a:p>
            <a:r>
              <a:rPr lang="en-LV" dirty="0"/>
              <a:t>Listen/read carefully</a:t>
            </a:r>
          </a:p>
          <a:p>
            <a:r>
              <a:rPr lang="en-LV" dirty="0"/>
              <a:t>Use clear language</a:t>
            </a:r>
          </a:p>
          <a:p>
            <a:r>
              <a:rPr lang="en-LV" dirty="0"/>
              <a:t>Constructively criticize</a:t>
            </a:r>
          </a:p>
          <a:p>
            <a:r>
              <a:rPr lang="en-LV" dirty="0"/>
              <a:t>Stay on topic</a:t>
            </a:r>
          </a:p>
          <a:p>
            <a:r>
              <a:rPr lang="en-LV" dirty="0"/>
              <a:t>Follow language conventions</a:t>
            </a:r>
          </a:p>
          <a:p>
            <a:r>
              <a:rPr lang="en-LV" dirty="0"/>
              <a:t>Imagine you are communicating face-to-face</a:t>
            </a:r>
          </a:p>
          <a:p>
            <a:r>
              <a:rPr lang="en-LV" dirty="0"/>
              <a:t>Remember that what you write could be there permanently</a:t>
            </a:r>
          </a:p>
          <a:p>
            <a:r>
              <a:rPr lang="en-LV" dirty="0"/>
              <a:t>Respect the privacy of others</a:t>
            </a:r>
          </a:p>
          <a:p>
            <a:r>
              <a:rPr lang="en-LV" dirty="0"/>
              <a:t>Use appropriate register</a:t>
            </a:r>
          </a:p>
          <a:p>
            <a:r>
              <a:rPr lang="en-LV" dirty="0"/>
              <a:t>Be compassionate</a:t>
            </a:r>
          </a:p>
          <a:p>
            <a:r>
              <a:rPr lang="en-LV" dirty="0"/>
              <a:t>Criticize someone’s opinions without making personal attacks</a:t>
            </a:r>
          </a:p>
        </p:txBody>
      </p:sp>
    </p:spTree>
    <p:extLst>
      <p:ext uri="{BB962C8B-B14F-4D97-AF65-F5344CB8AC3E}">
        <p14:creationId xmlns:p14="http://schemas.microsoft.com/office/powerpoint/2010/main" val="9765760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9F1C16-BFED-8F95-2DD5-AD98012BF889}"/>
              </a:ext>
            </a:extLst>
          </p:cNvPr>
          <p:cNvSpPr>
            <a:spLocks noGrp="1"/>
          </p:cNvSpPr>
          <p:nvPr>
            <p:ph type="title"/>
          </p:nvPr>
        </p:nvSpPr>
        <p:spPr>
          <a:xfrm>
            <a:off x="0" y="1"/>
            <a:ext cx="12192000" cy="1861456"/>
          </a:xfrm>
        </p:spPr>
        <p:txBody>
          <a:bodyPr>
            <a:normAutofit fontScale="90000"/>
          </a:bodyPr>
          <a:lstStyle/>
          <a:p>
            <a:r>
              <a:rPr lang="en-LV" dirty="0"/>
              <a:t>Task: On social media or in the comments of a news story, find an interaction which doesn’t follow the norms agreed on as a class. Rewrite the text so that it follows the norms.</a:t>
            </a:r>
          </a:p>
        </p:txBody>
      </p:sp>
      <p:graphicFrame>
        <p:nvGraphicFramePr>
          <p:cNvPr id="3" name="Table 2">
            <a:extLst>
              <a:ext uri="{FF2B5EF4-FFF2-40B4-BE49-F238E27FC236}">
                <a16:creationId xmlns:a16="http://schemas.microsoft.com/office/drawing/2014/main" id="{708EACF9-7ED7-BFC8-5B6A-2F4A020CB4EE}"/>
              </a:ext>
            </a:extLst>
          </p:cNvPr>
          <p:cNvGraphicFramePr>
            <a:graphicFrameLocks noGrp="1"/>
          </p:cNvGraphicFramePr>
          <p:nvPr>
            <p:extLst>
              <p:ext uri="{D42A27DB-BD31-4B8C-83A1-F6EECF244321}">
                <p14:modId xmlns:p14="http://schemas.microsoft.com/office/powerpoint/2010/main" val="4201556509"/>
              </p:ext>
            </p:extLst>
          </p:nvPr>
        </p:nvGraphicFramePr>
        <p:xfrm>
          <a:off x="0" y="2197738"/>
          <a:ext cx="12192000" cy="3733515"/>
        </p:xfrm>
        <a:graphic>
          <a:graphicData uri="http://schemas.openxmlformats.org/drawingml/2006/table">
            <a:tbl>
              <a:tblPr firstRow="1" bandRow="1">
                <a:tableStyleId>{5C22544A-7EE6-4342-B048-85BDC9FD1C3A}</a:tableStyleId>
              </a:tblPr>
              <a:tblGrid>
                <a:gridCol w="7064679">
                  <a:extLst>
                    <a:ext uri="{9D8B030D-6E8A-4147-A177-3AD203B41FA5}">
                      <a16:colId xmlns:a16="http://schemas.microsoft.com/office/drawing/2014/main" val="1014676202"/>
                    </a:ext>
                  </a:extLst>
                </a:gridCol>
                <a:gridCol w="5127321">
                  <a:extLst>
                    <a:ext uri="{9D8B030D-6E8A-4147-A177-3AD203B41FA5}">
                      <a16:colId xmlns:a16="http://schemas.microsoft.com/office/drawing/2014/main" val="586403290"/>
                    </a:ext>
                  </a:extLst>
                </a:gridCol>
              </a:tblGrid>
              <a:tr h="321740">
                <a:tc>
                  <a:txBody>
                    <a:bodyPr/>
                    <a:lstStyle/>
                    <a:p>
                      <a:r>
                        <a:rPr lang="en-LV" dirty="0"/>
                        <a:t>Original version:</a:t>
                      </a:r>
                    </a:p>
                  </a:txBody>
                  <a:tcPr/>
                </a:tc>
                <a:tc>
                  <a:txBody>
                    <a:bodyPr/>
                    <a:lstStyle/>
                    <a:p>
                      <a:r>
                        <a:rPr lang="en-LV" dirty="0"/>
                        <a:t>Improved version:</a:t>
                      </a:r>
                    </a:p>
                  </a:txBody>
                  <a:tcPr/>
                </a:tc>
                <a:extLst>
                  <a:ext uri="{0D108BD9-81ED-4DB2-BD59-A6C34878D82A}">
                    <a16:rowId xmlns:a16="http://schemas.microsoft.com/office/drawing/2014/main" val="3423254815"/>
                  </a:ext>
                </a:extLst>
              </a:tr>
              <a:tr h="3367755">
                <a:tc>
                  <a:txBody>
                    <a:bodyPr/>
                    <a:lstStyle/>
                    <a:p>
                      <a:endParaRPr lang="en-LV" dirty="0"/>
                    </a:p>
                  </a:txBody>
                  <a:tcPr/>
                </a:tc>
                <a:tc>
                  <a:txBody>
                    <a:bodyPr/>
                    <a:lstStyle/>
                    <a:p>
                      <a:r>
                        <a:rPr lang="en-LV" dirty="0"/>
                        <a:t>Single Chirp:</a:t>
                      </a:r>
                    </a:p>
                    <a:p>
                      <a:r>
                        <a:rPr lang="en-LV" dirty="0"/>
                        <a:t>“Unfortunately, </a:t>
                      </a:r>
                      <a:r>
                        <a:rPr lang="en-GB" dirty="0"/>
                        <a:t>it seems as if you still have not addressed the specific points of the discussion. Could you please do so?”</a:t>
                      </a:r>
                    </a:p>
                    <a:p>
                      <a:endParaRPr lang="en-GB" dirty="0"/>
                    </a:p>
                    <a:p>
                      <a:r>
                        <a:rPr lang="en-GB" dirty="0"/>
                        <a:t>Edoardo </a:t>
                      </a:r>
                      <a:r>
                        <a:rPr lang="en-GB" dirty="0" err="1"/>
                        <a:t>Bellerio</a:t>
                      </a:r>
                      <a:r>
                        <a:rPr lang="en-GB" dirty="0"/>
                        <a:t>:</a:t>
                      </a:r>
                    </a:p>
                    <a:p>
                      <a:r>
                        <a:rPr lang="en-GB" dirty="0"/>
                        <a:t>“This situation reminds me of how Donald Trump made insulting remarks to voters when on stage and on live TV – I should think that we can do better here!”</a:t>
                      </a:r>
                      <a:endParaRPr lang="en-LV" dirty="0"/>
                    </a:p>
                    <a:p>
                      <a:endParaRPr lang="en-LV" dirty="0"/>
                    </a:p>
                  </a:txBody>
                  <a:tcPr/>
                </a:tc>
                <a:extLst>
                  <a:ext uri="{0D108BD9-81ED-4DB2-BD59-A6C34878D82A}">
                    <a16:rowId xmlns:a16="http://schemas.microsoft.com/office/drawing/2014/main" val="3086314152"/>
                  </a:ext>
                </a:extLst>
              </a:tr>
            </a:tbl>
          </a:graphicData>
        </a:graphic>
      </p:graphicFrame>
      <p:pic>
        <p:nvPicPr>
          <p:cNvPr id="5" name="Picture 4">
            <a:extLst>
              <a:ext uri="{FF2B5EF4-FFF2-40B4-BE49-F238E27FC236}">
                <a16:creationId xmlns:a16="http://schemas.microsoft.com/office/drawing/2014/main" id="{E395DF36-154D-91F4-CE48-E5459082D5F3}"/>
              </a:ext>
            </a:extLst>
          </p:cNvPr>
          <p:cNvPicPr>
            <a:picLocks noChangeAspect="1"/>
          </p:cNvPicPr>
          <p:nvPr/>
        </p:nvPicPr>
        <p:blipFill>
          <a:blip r:embed="rId2"/>
          <a:stretch>
            <a:fillRect/>
          </a:stretch>
        </p:blipFill>
        <p:spPr>
          <a:xfrm>
            <a:off x="0" y="2671146"/>
            <a:ext cx="7052153" cy="3004747"/>
          </a:xfrm>
          <a:prstGeom prst="rect">
            <a:avLst/>
          </a:prstGeom>
        </p:spPr>
      </p:pic>
    </p:spTree>
    <p:extLst>
      <p:ext uri="{BB962C8B-B14F-4D97-AF65-F5344CB8AC3E}">
        <p14:creationId xmlns:p14="http://schemas.microsoft.com/office/powerpoint/2010/main" val="40759915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11A3A-F190-4FB4-8244-F318DB4E47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2B388-9D7D-B5A3-7C2E-17A35C70C8ED}"/>
              </a:ext>
            </a:extLst>
          </p:cNvPr>
          <p:cNvSpPr>
            <a:spLocks noGrp="1"/>
          </p:cNvSpPr>
          <p:nvPr>
            <p:ph type="title"/>
          </p:nvPr>
        </p:nvSpPr>
        <p:spPr>
          <a:xfrm>
            <a:off x="0" y="-47298"/>
            <a:ext cx="12192000" cy="504497"/>
          </a:xfrm>
        </p:spPr>
        <p:txBody>
          <a:bodyPr>
            <a:noAutofit/>
          </a:bodyPr>
          <a:lstStyle/>
          <a:p>
            <a:r>
              <a:rPr lang="en-LV" sz="2600" dirty="0"/>
              <a:t>State foreign language secondary education curriculum standards regarding media literacy:</a:t>
            </a:r>
          </a:p>
        </p:txBody>
      </p:sp>
      <p:graphicFrame>
        <p:nvGraphicFramePr>
          <p:cNvPr id="4" name="Table 3">
            <a:extLst>
              <a:ext uri="{FF2B5EF4-FFF2-40B4-BE49-F238E27FC236}">
                <a16:creationId xmlns:a16="http://schemas.microsoft.com/office/drawing/2014/main" id="{9DED48B8-05A6-C5FE-2A16-FAA7B333432D}"/>
              </a:ext>
            </a:extLst>
          </p:cNvPr>
          <p:cNvGraphicFramePr>
            <a:graphicFrameLocks noGrp="1"/>
          </p:cNvGraphicFramePr>
          <p:nvPr>
            <p:extLst>
              <p:ext uri="{D42A27DB-BD31-4B8C-83A1-F6EECF244321}">
                <p14:modId xmlns:p14="http://schemas.microsoft.com/office/powerpoint/2010/main" val="3634949631"/>
              </p:ext>
            </p:extLst>
          </p:nvPr>
        </p:nvGraphicFramePr>
        <p:xfrm>
          <a:off x="0" y="396240"/>
          <a:ext cx="12192000" cy="6461760"/>
        </p:xfrm>
        <a:graphic>
          <a:graphicData uri="http://schemas.openxmlformats.org/drawingml/2006/table">
            <a:tbl>
              <a:tblPr firstRow="1" bandRow="1">
                <a:tableStyleId>{5C22544A-7EE6-4342-B048-85BDC9FD1C3A}</a:tableStyleId>
              </a:tblPr>
              <a:tblGrid>
                <a:gridCol w="6096000">
                  <a:extLst>
                    <a:ext uri="{9D8B030D-6E8A-4147-A177-3AD203B41FA5}">
                      <a16:colId xmlns:a16="http://schemas.microsoft.com/office/drawing/2014/main" val="267544881"/>
                    </a:ext>
                  </a:extLst>
                </a:gridCol>
                <a:gridCol w="6096000">
                  <a:extLst>
                    <a:ext uri="{9D8B030D-6E8A-4147-A177-3AD203B41FA5}">
                      <a16:colId xmlns:a16="http://schemas.microsoft.com/office/drawing/2014/main" val="4107750269"/>
                    </a:ext>
                  </a:extLst>
                </a:gridCol>
              </a:tblGrid>
              <a:tr h="0">
                <a:tc>
                  <a:txBody>
                    <a:bodyPr/>
                    <a:lstStyle/>
                    <a:p>
                      <a:r>
                        <a:rPr lang="en-GB" sz="1400" dirty="0" err="1"/>
                        <a:t>Vispārējās</a:t>
                      </a:r>
                      <a:r>
                        <a:rPr lang="en-GB" sz="1400" dirty="0"/>
                        <a:t> </a:t>
                      </a:r>
                      <a:r>
                        <a:rPr lang="en-GB" sz="1400" dirty="0" err="1"/>
                        <a:t>izglītības</a:t>
                      </a:r>
                      <a:r>
                        <a:rPr lang="en-GB" sz="1400" dirty="0"/>
                        <a:t> </a:t>
                      </a:r>
                      <a:r>
                        <a:rPr lang="en-GB" sz="1400" dirty="0" err="1"/>
                        <a:t>sasniedzamie</a:t>
                      </a:r>
                      <a:r>
                        <a:rPr lang="en-GB" sz="1400" dirty="0"/>
                        <a:t> </a:t>
                      </a:r>
                      <a:r>
                        <a:rPr lang="en-GB" sz="1400" dirty="0" err="1"/>
                        <a:t>rezultāti</a:t>
                      </a:r>
                      <a:r>
                        <a:rPr lang="en-GB" sz="1400" dirty="0"/>
                        <a:t>:</a:t>
                      </a:r>
                      <a:endParaRPr lang="en-LV" sz="1400" dirty="0"/>
                    </a:p>
                  </a:txBody>
                  <a:tcPr/>
                </a:tc>
                <a:tc>
                  <a:txBody>
                    <a:bodyPr/>
                    <a:lstStyle/>
                    <a:p>
                      <a:r>
                        <a:rPr lang="en-LV" sz="1400" dirty="0"/>
                        <a:t>Learning outcomes for secondary education:</a:t>
                      </a:r>
                    </a:p>
                  </a:txBody>
                  <a:tcPr/>
                </a:tc>
                <a:extLst>
                  <a:ext uri="{0D108BD9-81ED-4DB2-BD59-A6C34878D82A}">
                    <a16:rowId xmlns:a16="http://schemas.microsoft.com/office/drawing/2014/main" val="205297356"/>
                  </a:ext>
                </a:extLst>
              </a:tr>
              <a:tr h="694452">
                <a:tc>
                  <a:txBody>
                    <a:bodyPr/>
                    <a:lstStyle/>
                    <a:p>
                      <a:r>
                        <a:rPr lang="en-GB" sz="1400" dirty="0"/>
                        <a:t>VS.A.2.1.1. </a:t>
                      </a:r>
                      <a:r>
                        <a:rPr lang="en-GB" sz="1400" dirty="0" err="1"/>
                        <a:t>Pamana</a:t>
                      </a:r>
                      <a:r>
                        <a:rPr lang="en-GB" sz="1400" dirty="0"/>
                        <a:t> un </a:t>
                      </a:r>
                      <a:r>
                        <a:rPr lang="en-GB" sz="1400" dirty="0" err="1"/>
                        <a:t>analizē</a:t>
                      </a:r>
                      <a:r>
                        <a:rPr lang="en-GB" sz="1400" dirty="0"/>
                        <a:t> </a:t>
                      </a:r>
                      <a:r>
                        <a:rPr lang="en-GB" sz="1400" dirty="0" err="1"/>
                        <a:t>sociolingvistiskos</a:t>
                      </a:r>
                      <a:r>
                        <a:rPr lang="en-GB" sz="1400" dirty="0"/>
                        <a:t> </a:t>
                      </a:r>
                      <a:r>
                        <a:rPr lang="en-GB" sz="1400" dirty="0" err="1"/>
                        <a:t>elementus</a:t>
                      </a:r>
                      <a:r>
                        <a:rPr lang="en-GB" sz="1400" dirty="0"/>
                        <a:t> (t. sk. </a:t>
                      </a:r>
                      <a:r>
                        <a:rPr lang="en-GB" sz="1400" dirty="0" err="1"/>
                        <a:t>humoru</a:t>
                      </a:r>
                      <a:r>
                        <a:rPr lang="en-GB" sz="1400" dirty="0"/>
                        <a:t>, </a:t>
                      </a:r>
                      <a:r>
                        <a:rPr lang="en-GB" sz="1400" dirty="0" err="1"/>
                        <a:t>ironiju</a:t>
                      </a:r>
                      <a:r>
                        <a:rPr lang="en-GB" sz="1400" dirty="0"/>
                        <a:t> un </a:t>
                      </a:r>
                      <a:r>
                        <a:rPr lang="en-GB" sz="1400" dirty="0" err="1"/>
                        <a:t>sarkasmu</a:t>
                      </a:r>
                      <a:r>
                        <a:rPr lang="en-GB" sz="1400" dirty="0"/>
                        <a:t>) </a:t>
                      </a:r>
                      <a:r>
                        <a:rPr lang="en-GB" sz="1400" dirty="0" err="1"/>
                        <a:t>svešvalodā</a:t>
                      </a:r>
                      <a:r>
                        <a:rPr lang="en-GB" sz="1400" dirty="0"/>
                        <a:t> </a:t>
                      </a:r>
                      <a:r>
                        <a:rPr lang="en-GB" sz="1400" dirty="0" err="1"/>
                        <a:t>dažādos</a:t>
                      </a:r>
                      <a:r>
                        <a:rPr lang="en-GB" sz="1400" dirty="0"/>
                        <a:t> </a:t>
                      </a:r>
                      <a:r>
                        <a:rPr lang="en-GB" sz="1400" dirty="0" err="1"/>
                        <a:t>tekstos</a:t>
                      </a:r>
                      <a:r>
                        <a:rPr lang="en-GB" sz="1400" dirty="0"/>
                        <a:t>, </a:t>
                      </a:r>
                      <a:r>
                        <a:rPr lang="en-GB" sz="1400" dirty="0" err="1"/>
                        <a:t>filmās</a:t>
                      </a:r>
                      <a:r>
                        <a:rPr lang="en-GB" sz="1400" dirty="0"/>
                        <a:t>, </a:t>
                      </a:r>
                      <a:r>
                        <a:rPr lang="en-GB" sz="1400" dirty="0" err="1"/>
                        <a:t>videomateriālos</a:t>
                      </a:r>
                      <a:r>
                        <a:rPr lang="en-GB" sz="1400" dirty="0"/>
                        <a:t> un </a:t>
                      </a:r>
                      <a:r>
                        <a:rPr lang="en-GB" sz="1400" dirty="0" err="1"/>
                        <a:t>salīdzina</a:t>
                      </a:r>
                      <a:r>
                        <a:rPr lang="en-GB" sz="1400" dirty="0"/>
                        <a:t> </a:t>
                      </a:r>
                      <a:r>
                        <a:rPr lang="en-GB" sz="1400" dirty="0" err="1"/>
                        <a:t>tos</a:t>
                      </a:r>
                      <a:r>
                        <a:rPr lang="en-GB" sz="1400" dirty="0"/>
                        <a:t> </a:t>
                      </a:r>
                      <a:r>
                        <a:rPr lang="en-GB" sz="1400" dirty="0" err="1"/>
                        <a:t>ar</a:t>
                      </a:r>
                      <a:r>
                        <a:rPr lang="en-GB" sz="1400" dirty="0"/>
                        <a:t> </a:t>
                      </a:r>
                      <a:r>
                        <a:rPr lang="en-GB" sz="1400" dirty="0" err="1"/>
                        <a:t>dzimto</a:t>
                      </a:r>
                      <a:r>
                        <a:rPr lang="en-GB" sz="1400" dirty="0"/>
                        <a:t> </a:t>
                      </a:r>
                      <a:r>
                        <a:rPr lang="en-GB" sz="1400" dirty="0" err="1"/>
                        <a:t>valodu</a:t>
                      </a:r>
                      <a:r>
                        <a:rPr lang="en-GB" sz="1400" dirty="0"/>
                        <a:t>.</a:t>
                      </a:r>
                      <a:endParaRPr lang="lv-LV" sz="1400" dirty="0"/>
                    </a:p>
                  </a:txBody>
                  <a:tcPr/>
                </a:tc>
                <a:tc>
                  <a:txBody>
                    <a:bodyPr/>
                    <a:lstStyle/>
                    <a:p>
                      <a:r>
                        <a:rPr lang="en-GB" sz="1400" dirty="0"/>
                        <a:t>VS.A.2.1.1. Notices and </a:t>
                      </a:r>
                      <a:r>
                        <a:rPr lang="en-GB" sz="1400" dirty="0" err="1"/>
                        <a:t>analyzes</a:t>
                      </a:r>
                      <a:r>
                        <a:rPr lang="en-GB" sz="1400" dirty="0"/>
                        <a:t> sociolinguistic elements (including </a:t>
                      </a:r>
                      <a:r>
                        <a:rPr lang="en-GB" sz="1400" dirty="0" err="1"/>
                        <a:t>humor</a:t>
                      </a:r>
                      <a:r>
                        <a:rPr lang="en-GB" sz="1400" dirty="0"/>
                        <a:t>, irony, and sarcasm) in a foreign language in various texts, films, and video materials and compares them with the native language.</a:t>
                      </a:r>
                      <a:endParaRPr lang="en-LV" sz="1400" dirty="0"/>
                    </a:p>
                  </a:txBody>
                  <a:tcPr/>
                </a:tc>
                <a:extLst>
                  <a:ext uri="{0D108BD9-81ED-4DB2-BD59-A6C34878D82A}">
                    <a16:rowId xmlns:a16="http://schemas.microsoft.com/office/drawing/2014/main" val="19321617"/>
                  </a:ext>
                </a:extLst>
              </a:tr>
              <a:tr h="491903">
                <a:tc>
                  <a:txBody>
                    <a:bodyPr/>
                    <a:lstStyle/>
                    <a:p>
                      <a:r>
                        <a:rPr lang="lv-LV" sz="1400" dirty="0"/>
                        <a:t>VS.A.2.1.2. Analizē neverbālos saziņas elementus videomateriālos, lai noteiktu runātāja attieksmi.</a:t>
                      </a:r>
                    </a:p>
                  </a:txBody>
                  <a:tcPr/>
                </a:tc>
                <a:tc>
                  <a:txBody>
                    <a:bodyPr/>
                    <a:lstStyle/>
                    <a:p>
                      <a:r>
                        <a:rPr lang="en-GB" sz="1400" dirty="0"/>
                        <a:t>VS.A.2.1.2. </a:t>
                      </a:r>
                      <a:r>
                        <a:rPr lang="en-GB" sz="1400" dirty="0" err="1"/>
                        <a:t>Analyzes</a:t>
                      </a:r>
                      <a:r>
                        <a:rPr lang="en-GB" sz="1400" dirty="0"/>
                        <a:t> nonverbal communication elements in video materials to determine the speaker's attitude.</a:t>
                      </a:r>
                      <a:endParaRPr lang="en-LV" sz="1400" dirty="0"/>
                    </a:p>
                  </a:txBody>
                  <a:tcPr/>
                </a:tc>
                <a:extLst>
                  <a:ext uri="{0D108BD9-81ED-4DB2-BD59-A6C34878D82A}">
                    <a16:rowId xmlns:a16="http://schemas.microsoft.com/office/drawing/2014/main" val="3232102922"/>
                  </a:ext>
                </a:extLst>
              </a:tr>
              <a:tr h="694452">
                <a:tc>
                  <a:txBody>
                    <a:bodyPr/>
                    <a:lstStyle/>
                    <a:p>
                      <a:r>
                        <a:rPr lang="lv-LV" sz="1400" dirty="0"/>
                        <a:t>VS.A.2.2.1. Kritiski izmanto daudzveidīgas teksta uztveres stratēģijas savu mērķu sasniegšanai (piemēram, tulko tekstu, vērtē teksta autora lomu un viedokli).</a:t>
                      </a:r>
                    </a:p>
                  </a:txBody>
                  <a:tcPr/>
                </a:tc>
                <a:tc>
                  <a:txBody>
                    <a:bodyPr/>
                    <a:lstStyle/>
                    <a:p>
                      <a:r>
                        <a:rPr lang="en-GB" sz="1400" dirty="0"/>
                        <a:t>VS.A.2.2.1. Critically uses a variety of text comprehension strategies to achieve their goals (e.g., translates text, evaluates the role and opinion of the author of the text).</a:t>
                      </a:r>
                      <a:endParaRPr lang="en-LV" sz="1400" dirty="0"/>
                    </a:p>
                  </a:txBody>
                  <a:tcPr/>
                </a:tc>
                <a:extLst>
                  <a:ext uri="{0D108BD9-81ED-4DB2-BD59-A6C34878D82A}">
                    <a16:rowId xmlns:a16="http://schemas.microsoft.com/office/drawing/2014/main" val="2215419236"/>
                  </a:ext>
                </a:extLst>
              </a:tr>
              <a:tr h="694452">
                <a:tc>
                  <a:txBody>
                    <a:bodyPr/>
                    <a:lstStyle/>
                    <a:p>
                      <a:r>
                        <a:rPr lang="en-GB" sz="1400" dirty="0"/>
                        <a:t>VS.A.2.2.3. </a:t>
                      </a:r>
                      <a:r>
                        <a:rPr lang="en-GB" sz="1400" dirty="0" err="1"/>
                        <a:t>Analizē</a:t>
                      </a:r>
                      <a:r>
                        <a:rPr lang="en-GB" sz="1400" dirty="0"/>
                        <a:t> un </a:t>
                      </a:r>
                      <a:r>
                        <a:rPr lang="en-GB" sz="1400" dirty="0" err="1"/>
                        <a:t>kritiski</a:t>
                      </a:r>
                      <a:r>
                        <a:rPr lang="en-GB" sz="1400" dirty="0"/>
                        <a:t> </a:t>
                      </a:r>
                      <a:r>
                        <a:rPr lang="en-GB" sz="1400" dirty="0" err="1"/>
                        <a:t>izvērtē</a:t>
                      </a:r>
                      <a:r>
                        <a:rPr lang="en-GB" sz="1400" dirty="0"/>
                        <a:t> </a:t>
                      </a:r>
                      <a:r>
                        <a:rPr lang="en-GB" sz="1400" dirty="0" err="1"/>
                        <a:t>dažādu</a:t>
                      </a:r>
                      <a:r>
                        <a:rPr lang="en-GB" sz="1400" dirty="0"/>
                        <a:t> </a:t>
                      </a:r>
                      <a:r>
                        <a:rPr lang="en-GB" sz="1400" dirty="0" err="1"/>
                        <a:t>tekstu</a:t>
                      </a:r>
                      <a:r>
                        <a:rPr lang="en-GB" sz="1400" dirty="0"/>
                        <a:t> (t. sk. </a:t>
                      </a:r>
                      <a:r>
                        <a:rPr lang="en-GB" sz="1400" dirty="0" err="1"/>
                        <a:t>runāto</a:t>
                      </a:r>
                      <a:r>
                        <a:rPr lang="en-GB" sz="1400" dirty="0"/>
                        <a:t>) </a:t>
                      </a:r>
                      <a:r>
                        <a:rPr lang="en-GB" sz="1400" dirty="0" err="1"/>
                        <a:t>informācijas</a:t>
                      </a:r>
                      <a:r>
                        <a:rPr lang="en-GB" sz="1400" dirty="0"/>
                        <a:t> </a:t>
                      </a:r>
                      <a:r>
                        <a:rPr lang="en-GB" sz="1400" dirty="0" err="1"/>
                        <a:t>kvalitāti</a:t>
                      </a:r>
                      <a:r>
                        <a:rPr lang="en-GB" sz="1400" dirty="0"/>
                        <a:t> un </a:t>
                      </a:r>
                      <a:r>
                        <a:rPr lang="en-GB" sz="1400" dirty="0" err="1"/>
                        <a:t>avotu</a:t>
                      </a:r>
                      <a:r>
                        <a:rPr lang="en-GB" sz="1400" dirty="0"/>
                        <a:t> </a:t>
                      </a:r>
                      <a:r>
                        <a:rPr lang="en-GB" sz="1400" dirty="0" err="1"/>
                        <a:t>ticamību</a:t>
                      </a:r>
                      <a:r>
                        <a:rPr lang="en-GB" sz="1400" dirty="0"/>
                        <a:t>, </a:t>
                      </a:r>
                      <a:r>
                        <a:rPr lang="en-GB" sz="1400" dirty="0" err="1"/>
                        <a:t>lai</a:t>
                      </a:r>
                      <a:r>
                        <a:rPr lang="en-GB" sz="1400" dirty="0"/>
                        <a:t> </a:t>
                      </a:r>
                      <a:r>
                        <a:rPr lang="en-GB" sz="1400" dirty="0" err="1"/>
                        <a:t>atbildīgi</a:t>
                      </a:r>
                      <a:r>
                        <a:rPr lang="en-GB" sz="1400" dirty="0"/>
                        <a:t> </a:t>
                      </a:r>
                      <a:r>
                        <a:rPr lang="en-GB" sz="1400" dirty="0" err="1"/>
                        <a:t>izmantotu</a:t>
                      </a:r>
                      <a:r>
                        <a:rPr lang="en-GB" sz="1400" dirty="0"/>
                        <a:t> to </a:t>
                      </a:r>
                      <a:r>
                        <a:rPr lang="en-GB" sz="1400" dirty="0" err="1"/>
                        <a:t>savu</a:t>
                      </a:r>
                      <a:r>
                        <a:rPr lang="en-GB" sz="1400" dirty="0"/>
                        <a:t> </a:t>
                      </a:r>
                      <a:r>
                        <a:rPr lang="en-GB" sz="1400" dirty="0" err="1"/>
                        <a:t>tekstu</a:t>
                      </a:r>
                      <a:r>
                        <a:rPr lang="en-GB" sz="1400" dirty="0"/>
                        <a:t> </a:t>
                      </a:r>
                      <a:r>
                        <a:rPr lang="en-GB" sz="1400" dirty="0" err="1"/>
                        <a:t>veidošanā</a:t>
                      </a:r>
                      <a:r>
                        <a:rPr lang="en-GB" sz="1400" dirty="0"/>
                        <a:t> </a:t>
                      </a:r>
                      <a:r>
                        <a:rPr lang="en-GB" sz="1400" dirty="0" err="1"/>
                        <a:t>svešvalodā</a:t>
                      </a:r>
                      <a:r>
                        <a:rPr lang="en-GB" sz="1400" dirty="0"/>
                        <a:t>.</a:t>
                      </a:r>
                    </a:p>
                  </a:txBody>
                  <a:tcPr/>
                </a:tc>
                <a:tc>
                  <a:txBody>
                    <a:bodyPr/>
                    <a:lstStyle/>
                    <a:p>
                      <a:r>
                        <a:rPr lang="en-GB" sz="1400" dirty="0"/>
                        <a:t>VS.A.2.2.3. </a:t>
                      </a:r>
                      <a:r>
                        <a:rPr lang="en-GB" sz="1400" dirty="0" err="1"/>
                        <a:t>Analyzes</a:t>
                      </a:r>
                      <a:r>
                        <a:rPr lang="en-GB" sz="1400" dirty="0"/>
                        <a:t> and critically evaluates the quality of information and the reliability of sources in various texts (including spoken texts) in order to use them responsibly in creating their own texts in a foreign language.</a:t>
                      </a:r>
                      <a:endParaRPr lang="en-LV" sz="1400" dirty="0"/>
                    </a:p>
                  </a:txBody>
                  <a:tcPr/>
                </a:tc>
                <a:extLst>
                  <a:ext uri="{0D108BD9-81ED-4DB2-BD59-A6C34878D82A}">
                    <a16:rowId xmlns:a16="http://schemas.microsoft.com/office/drawing/2014/main" val="3271393297"/>
                  </a:ext>
                </a:extLst>
              </a:tr>
              <a:tr h="694452">
                <a:tc>
                  <a:txBody>
                    <a:bodyPr/>
                    <a:lstStyle/>
                    <a:p>
                      <a:r>
                        <a:rPr lang="lv-LV" sz="1400" dirty="0"/>
                        <a:t>VS.A.2.2.4. Nosaka un analizē </a:t>
                      </a:r>
                      <a:r>
                        <a:rPr lang="lv-LV" sz="1400" dirty="0" err="1"/>
                        <a:t>tekstveides</a:t>
                      </a:r>
                      <a:r>
                        <a:rPr lang="lv-LV" sz="1400" dirty="0"/>
                        <a:t> līdzekļus (piemēram, salīdzina atsauces uz avotiem zinātniskajā un populārzinātniskajā stilā), kas veido teksta funkcionālo stilu attiecīgajā svešvalodā.</a:t>
                      </a:r>
                    </a:p>
                  </a:txBody>
                  <a:tcPr/>
                </a:tc>
                <a:tc>
                  <a:txBody>
                    <a:bodyPr/>
                    <a:lstStyle/>
                    <a:p>
                      <a:r>
                        <a:rPr lang="en-GB" sz="1400" dirty="0"/>
                        <a:t>VS.A.2.2.4. Determines and </a:t>
                      </a:r>
                      <a:r>
                        <a:rPr lang="en-GB" sz="1400" dirty="0" err="1"/>
                        <a:t>analyzes</a:t>
                      </a:r>
                      <a:r>
                        <a:rPr lang="en-GB" sz="1400" dirty="0"/>
                        <a:t> the means of text formation (for example, compares references to sources in scientific and popular science style) that form the functional style of the text in the relevant foreign language.</a:t>
                      </a:r>
                      <a:endParaRPr lang="en-LV" sz="1400" dirty="0"/>
                    </a:p>
                  </a:txBody>
                  <a:tcPr/>
                </a:tc>
                <a:extLst>
                  <a:ext uri="{0D108BD9-81ED-4DB2-BD59-A6C34878D82A}">
                    <a16:rowId xmlns:a16="http://schemas.microsoft.com/office/drawing/2014/main" val="3892279096"/>
                  </a:ext>
                </a:extLst>
              </a:tr>
              <a:tr h="4919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400" dirty="0"/>
                        <a:t>VS.A.1.1.2. Analizē saziņas situācijā izmantotos valodas līdzekļus, lai noteiktu un aprakstītu tās </a:t>
                      </a:r>
                      <a:r>
                        <a:rPr lang="lv-LV" sz="1400" dirty="0" err="1"/>
                        <a:t>sociopolitisko</a:t>
                      </a:r>
                      <a:r>
                        <a:rPr lang="lv-LV" sz="1400" dirty="0"/>
                        <a:t> kontekstu.</a:t>
                      </a:r>
                    </a:p>
                  </a:txBody>
                  <a:tcPr/>
                </a:tc>
                <a:tc>
                  <a:txBody>
                    <a:bodyPr/>
                    <a:lstStyle/>
                    <a:p>
                      <a:r>
                        <a:rPr lang="en-GB" sz="1400" dirty="0"/>
                        <a:t>VS.A.1.1.2. </a:t>
                      </a:r>
                      <a:r>
                        <a:rPr lang="en-GB" sz="1400" dirty="0" err="1"/>
                        <a:t>Analyzes</a:t>
                      </a:r>
                      <a:r>
                        <a:rPr lang="en-GB" sz="1400" dirty="0"/>
                        <a:t> the language used in a communication situation to determine and describe its sociopolitical context.</a:t>
                      </a:r>
                      <a:endParaRPr lang="en-LV" sz="1400" dirty="0"/>
                    </a:p>
                  </a:txBody>
                  <a:tcPr/>
                </a:tc>
                <a:extLst>
                  <a:ext uri="{0D108BD9-81ED-4DB2-BD59-A6C34878D82A}">
                    <a16:rowId xmlns:a16="http://schemas.microsoft.com/office/drawing/2014/main" val="3808851286"/>
                  </a:ext>
                </a:extLst>
              </a:tr>
              <a:tr h="4919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400" dirty="0"/>
                        <a:t>VS.A.1.2.1. Mērķtiecīgi meklē informāciju svešvalodā, kritiski to izvērtē pēc noteiktiem kritērijiem, lai izmantotu savā radošajā un pētniecības darbībā.</a:t>
                      </a:r>
                    </a:p>
                  </a:txBody>
                  <a:tcPr/>
                </a:tc>
                <a:tc>
                  <a:txBody>
                    <a:bodyPr/>
                    <a:lstStyle/>
                    <a:p>
                      <a:r>
                        <a:rPr lang="en-GB" sz="1400" dirty="0"/>
                        <a:t>VS.A.1.2.1. Purposefully searches for information in a foreign language, critically evaluates it according to certain criteria in order to use it in their creative and research activities.</a:t>
                      </a:r>
                      <a:endParaRPr lang="en-LV" sz="1400" dirty="0"/>
                    </a:p>
                  </a:txBody>
                  <a:tcPr/>
                </a:tc>
                <a:extLst>
                  <a:ext uri="{0D108BD9-81ED-4DB2-BD59-A6C34878D82A}">
                    <a16:rowId xmlns:a16="http://schemas.microsoft.com/office/drawing/2014/main" val="49831872"/>
                  </a:ext>
                </a:extLst>
              </a:tr>
              <a:tr h="69445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1400" dirty="0"/>
                        <a:t>VS.A.1.2.2. Izmantojot svešvalodas zināšanas, salīdzina dažādus viedokļus par pētāmo objektu, apraksta sava pētījuma rezultātus, formulē secinājumus un loģiski tos pamato.</a:t>
                      </a:r>
                    </a:p>
                  </a:txBody>
                  <a:tcPr/>
                </a:tc>
                <a:tc>
                  <a:txBody>
                    <a:bodyPr/>
                    <a:lstStyle/>
                    <a:p>
                      <a:r>
                        <a:rPr lang="en-GB" sz="1400" dirty="0"/>
                        <a:t>VS.A.1.2.2. Using knowledge of a foreign language, compares different opinions about the object of study, describes the results of their research, formulates conclusions and logically justifies them.</a:t>
                      </a:r>
                      <a:endParaRPr lang="en-LV" sz="1400" dirty="0"/>
                    </a:p>
                  </a:txBody>
                  <a:tcPr/>
                </a:tc>
                <a:extLst>
                  <a:ext uri="{0D108BD9-81ED-4DB2-BD59-A6C34878D82A}">
                    <a16:rowId xmlns:a16="http://schemas.microsoft.com/office/drawing/2014/main" val="391111993"/>
                  </a:ext>
                </a:extLst>
              </a:tr>
              <a:tr h="35483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VS.A.1.2.6. </a:t>
                      </a:r>
                      <a:r>
                        <a:rPr lang="en-GB" sz="1400" dirty="0" err="1"/>
                        <a:t>Sagatavojas</a:t>
                      </a:r>
                      <a:r>
                        <a:rPr lang="en-GB" sz="1400" dirty="0"/>
                        <a:t> </a:t>
                      </a:r>
                      <a:r>
                        <a:rPr lang="en-GB" sz="1400" dirty="0" err="1"/>
                        <a:t>debatēm</a:t>
                      </a:r>
                      <a:r>
                        <a:rPr lang="en-GB" sz="1400" dirty="0"/>
                        <a:t>, </a:t>
                      </a:r>
                      <a:r>
                        <a:rPr lang="en-GB" sz="1400" dirty="0" err="1"/>
                        <a:t>formulē</a:t>
                      </a:r>
                      <a:r>
                        <a:rPr lang="en-GB" sz="1400" dirty="0"/>
                        <a:t> </a:t>
                      </a:r>
                      <a:r>
                        <a:rPr lang="en-GB" sz="1400" dirty="0" err="1"/>
                        <a:t>argumentus</a:t>
                      </a:r>
                      <a:r>
                        <a:rPr lang="en-GB" sz="1400" dirty="0"/>
                        <a:t> par un </a:t>
                      </a:r>
                      <a:r>
                        <a:rPr lang="en-GB" sz="1400" dirty="0" err="1"/>
                        <a:t>pret</a:t>
                      </a:r>
                      <a:r>
                        <a:rPr lang="en-GB" sz="1400" dirty="0"/>
                        <a:t>, </a:t>
                      </a:r>
                      <a:r>
                        <a:rPr lang="en-GB" sz="1400" dirty="0" err="1"/>
                        <a:t>savāc</a:t>
                      </a:r>
                      <a:r>
                        <a:rPr lang="en-GB" sz="1400" dirty="0"/>
                        <a:t> </a:t>
                      </a:r>
                      <a:r>
                        <a:rPr lang="en-GB" sz="1400" dirty="0" err="1"/>
                        <a:t>pierādījumus</a:t>
                      </a:r>
                      <a:r>
                        <a:rPr lang="en-GB" sz="1400" dirty="0"/>
                        <a:t> un </a:t>
                      </a:r>
                      <a:r>
                        <a:rPr lang="en-GB" sz="1400" dirty="0" err="1"/>
                        <a:t>piedalās</a:t>
                      </a:r>
                      <a:r>
                        <a:rPr lang="en-GB" sz="1400" dirty="0"/>
                        <a:t> </a:t>
                      </a:r>
                      <a:r>
                        <a:rPr lang="en-GB" sz="1400" dirty="0" err="1"/>
                        <a:t>debatēs</a:t>
                      </a:r>
                      <a:r>
                        <a:rPr lang="en-GB" sz="1400" dirty="0"/>
                        <a:t> </a:t>
                      </a:r>
                      <a:r>
                        <a:rPr lang="en-GB" sz="1400" dirty="0" err="1"/>
                        <a:t>starptautiskā</a:t>
                      </a:r>
                      <a:r>
                        <a:rPr lang="en-GB" sz="1400" dirty="0"/>
                        <a:t> </a:t>
                      </a:r>
                      <a:r>
                        <a:rPr lang="en-GB" sz="1400" dirty="0" err="1"/>
                        <a:t>kontekstā</a:t>
                      </a:r>
                      <a:r>
                        <a:rPr lang="en-GB" sz="1400" dirty="0"/>
                        <a:t>.</a:t>
                      </a:r>
                    </a:p>
                  </a:txBody>
                  <a:tcPr/>
                </a:tc>
                <a:tc>
                  <a:txBody>
                    <a:bodyPr/>
                    <a:lstStyle/>
                    <a:p>
                      <a:r>
                        <a:rPr lang="en-GB" sz="1400" dirty="0"/>
                        <a:t>VS.A.1.2.6 Prepares for debates, formulates arguments for and against, collects evidence, and participates in debates in an international context.</a:t>
                      </a:r>
                      <a:endParaRPr lang="en-LV" sz="1400" dirty="0"/>
                    </a:p>
                  </a:txBody>
                  <a:tcPr/>
                </a:tc>
                <a:extLst>
                  <a:ext uri="{0D108BD9-81ED-4DB2-BD59-A6C34878D82A}">
                    <a16:rowId xmlns:a16="http://schemas.microsoft.com/office/drawing/2014/main" val="3888382405"/>
                  </a:ext>
                </a:extLst>
              </a:tr>
            </a:tbl>
          </a:graphicData>
        </a:graphic>
      </p:graphicFrame>
    </p:spTree>
    <p:extLst>
      <p:ext uri="{BB962C8B-B14F-4D97-AF65-F5344CB8AC3E}">
        <p14:creationId xmlns:p14="http://schemas.microsoft.com/office/powerpoint/2010/main" val="16847373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29C35-843C-B3AD-65C3-A1724C3D55DD}"/>
              </a:ext>
            </a:extLst>
          </p:cNvPr>
          <p:cNvSpPr>
            <a:spLocks noGrp="1"/>
          </p:cNvSpPr>
          <p:nvPr>
            <p:ph type="title"/>
          </p:nvPr>
        </p:nvSpPr>
        <p:spPr/>
        <p:txBody>
          <a:bodyPr/>
          <a:lstStyle/>
          <a:p>
            <a:r>
              <a:rPr lang="en-LV" dirty="0"/>
              <a:t>The 5 key questions of media literacy</a:t>
            </a:r>
          </a:p>
        </p:txBody>
      </p:sp>
      <p:sp>
        <p:nvSpPr>
          <p:cNvPr id="3" name="Content Placeholder 2">
            <a:extLst>
              <a:ext uri="{FF2B5EF4-FFF2-40B4-BE49-F238E27FC236}">
                <a16:creationId xmlns:a16="http://schemas.microsoft.com/office/drawing/2014/main" id="{8C65A06C-5265-916C-DD92-29AD7DD442DE}"/>
              </a:ext>
            </a:extLst>
          </p:cNvPr>
          <p:cNvSpPr>
            <a:spLocks noGrp="1"/>
          </p:cNvSpPr>
          <p:nvPr>
            <p:ph idx="1"/>
          </p:nvPr>
        </p:nvSpPr>
        <p:spPr>
          <a:xfrm>
            <a:off x="254875" y="1620673"/>
            <a:ext cx="4301359" cy="4351338"/>
          </a:xfrm>
        </p:spPr>
        <p:txBody>
          <a:bodyPr>
            <a:noAutofit/>
          </a:bodyPr>
          <a:lstStyle/>
          <a:p>
            <a:r>
              <a:rPr lang="en-LV" dirty="0"/>
              <a:t>Framework created by the Center for Media Literacy in the United States</a:t>
            </a:r>
          </a:p>
          <a:p>
            <a:r>
              <a:rPr lang="en-LV" dirty="0"/>
              <a:t>Can be used to evaluate any type of media content</a:t>
            </a:r>
          </a:p>
          <a:p>
            <a:r>
              <a:rPr lang="en-LV" dirty="0"/>
              <a:t>Includes main questions and guiding questions that can be used in a number of different ways</a:t>
            </a:r>
          </a:p>
          <a:p>
            <a:endParaRPr lang="en-LV" dirty="0"/>
          </a:p>
        </p:txBody>
      </p:sp>
      <p:pic>
        <p:nvPicPr>
          <p:cNvPr id="25602" name="Picture 2" descr="Key Questions &amp; Key Concepts | AHS Media Literacy">
            <a:extLst>
              <a:ext uri="{FF2B5EF4-FFF2-40B4-BE49-F238E27FC236}">
                <a16:creationId xmlns:a16="http://schemas.microsoft.com/office/drawing/2014/main" id="{F2AE0488-10C5-8D73-053B-FF3E0918CCE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87310" y="1671144"/>
            <a:ext cx="7304690" cy="48084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1502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A66F1-2935-2169-0663-33625DFAE406}"/>
              </a:ext>
            </a:extLst>
          </p:cNvPr>
          <p:cNvSpPr>
            <a:spLocks noGrp="1"/>
          </p:cNvSpPr>
          <p:nvPr>
            <p:ph type="title"/>
          </p:nvPr>
        </p:nvSpPr>
        <p:spPr>
          <a:xfrm>
            <a:off x="598714" y="0"/>
            <a:ext cx="10515600" cy="1325563"/>
          </a:xfrm>
        </p:spPr>
        <p:txBody>
          <a:bodyPr/>
          <a:lstStyle/>
          <a:p>
            <a:r>
              <a:rPr lang="en-GB" dirty="0"/>
              <a:t>1: Who created this message?</a:t>
            </a:r>
            <a:endParaRPr lang="en-LV" dirty="0"/>
          </a:p>
        </p:txBody>
      </p:sp>
      <p:sp>
        <p:nvSpPr>
          <p:cNvPr id="3" name="Content Placeholder 2">
            <a:extLst>
              <a:ext uri="{FF2B5EF4-FFF2-40B4-BE49-F238E27FC236}">
                <a16:creationId xmlns:a16="http://schemas.microsoft.com/office/drawing/2014/main" id="{A6CA3479-9D69-90C1-1B67-DB6582C56A95}"/>
              </a:ext>
            </a:extLst>
          </p:cNvPr>
          <p:cNvSpPr>
            <a:spLocks noGrp="1"/>
          </p:cNvSpPr>
          <p:nvPr>
            <p:ph idx="1"/>
          </p:nvPr>
        </p:nvSpPr>
        <p:spPr>
          <a:xfrm>
            <a:off x="0" y="1422853"/>
            <a:ext cx="4419600" cy="5315403"/>
          </a:xfrm>
        </p:spPr>
        <p:txBody>
          <a:bodyPr>
            <a:normAutofit fontScale="92500" lnSpcReduction="20000"/>
          </a:bodyPr>
          <a:lstStyle/>
          <a:p>
            <a:r>
              <a:rPr lang="en-GB" dirty="0"/>
              <a:t>What kind of “text” is it? (genre)</a:t>
            </a:r>
          </a:p>
          <a:p>
            <a:r>
              <a:rPr lang="en-GB" dirty="0"/>
              <a:t>What are the various elements (building blocks) that make up the whole? </a:t>
            </a:r>
          </a:p>
          <a:p>
            <a:r>
              <a:rPr lang="en-GB" dirty="0"/>
              <a:t>How similar or different is it to others of the same genre? </a:t>
            </a:r>
          </a:p>
          <a:p>
            <a:r>
              <a:rPr lang="en-GB" dirty="0"/>
              <a:t>Which technologies are used in its creation? </a:t>
            </a:r>
          </a:p>
          <a:p>
            <a:r>
              <a:rPr lang="en-GB" dirty="0"/>
              <a:t>What choices were made that might have been made differently? </a:t>
            </a:r>
          </a:p>
          <a:p>
            <a:r>
              <a:rPr lang="en-GB" dirty="0"/>
              <a:t>How many people did it take to create this message? What are their various jobs?</a:t>
            </a:r>
            <a:endParaRPr lang="en-LV" dirty="0"/>
          </a:p>
        </p:txBody>
      </p:sp>
      <p:sp>
        <p:nvSpPr>
          <p:cNvPr id="6" name="TextBox 5">
            <a:extLst>
              <a:ext uri="{FF2B5EF4-FFF2-40B4-BE49-F238E27FC236}">
                <a16:creationId xmlns:a16="http://schemas.microsoft.com/office/drawing/2014/main" id="{63E42C16-D587-54F6-10A6-925653BA7950}"/>
              </a:ext>
            </a:extLst>
          </p:cNvPr>
          <p:cNvSpPr txBox="1"/>
          <p:nvPr/>
        </p:nvSpPr>
        <p:spPr>
          <a:xfrm>
            <a:off x="6385034" y="6488668"/>
            <a:ext cx="5329088" cy="369332"/>
          </a:xfrm>
          <a:prstGeom prst="rect">
            <a:avLst/>
          </a:prstGeom>
          <a:noFill/>
        </p:spPr>
        <p:txBody>
          <a:bodyPr wrap="none" rtlCol="0">
            <a:spAutoFit/>
          </a:bodyPr>
          <a:lstStyle/>
          <a:p>
            <a:r>
              <a:rPr lang="en-GB" dirty="0"/>
              <a:t>https://</a:t>
            </a:r>
            <a:r>
              <a:rPr lang="en-GB" dirty="0" err="1"/>
              <a:t>www.youtube.com</a:t>
            </a:r>
            <a:r>
              <a:rPr lang="en-GB" dirty="0"/>
              <a:t>/</a:t>
            </a:r>
            <a:r>
              <a:rPr lang="en-GB" dirty="0" err="1"/>
              <a:t>watch?v</a:t>
            </a:r>
            <a:r>
              <a:rPr lang="en-GB" dirty="0"/>
              <a:t>=keOaQm6RpBg</a:t>
            </a:r>
            <a:endParaRPr lang="en-LV" dirty="0"/>
          </a:p>
        </p:txBody>
      </p:sp>
      <p:pic>
        <p:nvPicPr>
          <p:cNvPr id="7" name="Online Media 6" descr="Ed's Heinz Ad">
            <a:hlinkClick r:id="" action="ppaction://media"/>
            <a:extLst>
              <a:ext uri="{FF2B5EF4-FFF2-40B4-BE49-F238E27FC236}">
                <a16:creationId xmlns:a16="http://schemas.microsoft.com/office/drawing/2014/main" id="{CCF180CD-7CDB-2ACE-B52F-3498962F3F88}"/>
              </a:ext>
            </a:extLst>
          </p:cNvPr>
          <p:cNvPicPr>
            <a:picLocks noRot="1" noChangeAspect="1"/>
          </p:cNvPicPr>
          <p:nvPr>
            <a:videoFile r:link="rId1"/>
          </p:nvPr>
        </p:nvPicPr>
        <p:blipFill>
          <a:blip r:embed="rId3"/>
          <a:stretch>
            <a:fillRect/>
          </a:stretch>
        </p:blipFill>
        <p:spPr>
          <a:xfrm>
            <a:off x="4518131" y="1466194"/>
            <a:ext cx="7673869" cy="4335736"/>
          </a:xfrm>
          <a:prstGeom prst="rect">
            <a:avLst/>
          </a:prstGeom>
        </p:spPr>
      </p:pic>
    </p:spTree>
    <p:extLst>
      <p:ext uri="{BB962C8B-B14F-4D97-AF65-F5344CB8AC3E}">
        <p14:creationId xmlns:p14="http://schemas.microsoft.com/office/powerpoint/2010/main" val="3996287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A66F1-2935-2169-0663-33625DFAE406}"/>
              </a:ext>
            </a:extLst>
          </p:cNvPr>
          <p:cNvSpPr>
            <a:spLocks noGrp="1"/>
          </p:cNvSpPr>
          <p:nvPr>
            <p:ph type="title"/>
          </p:nvPr>
        </p:nvSpPr>
        <p:spPr>
          <a:xfrm>
            <a:off x="598714" y="1"/>
            <a:ext cx="10515600" cy="851338"/>
          </a:xfrm>
        </p:spPr>
        <p:txBody>
          <a:bodyPr/>
          <a:lstStyle/>
          <a:p>
            <a:r>
              <a:rPr lang="en-GB" dirty="0"/>
              <a:t>1: Who created this message?</a:t>
            </a:r>
            <a:endParaRPr lang="en-LV" dirty="0"/>
          </a:p>
        </p:txBody>
      </p:sp>
      <p:graphicFrame>
        <p:nvGraphicFramePr>
          <p:cNvPr id="4" name="Table 3">
            <a:extLst>
              <a:ext uri="{FF2B5EF4-FFF2-40B4-BE49-F238E27FC236}">
                <a16:creationId xmlns:a16="http://schemas.microsoft.com/office/drawing/2014/main" id="{DBC663C6-DF55-95C1-FC47-B460D2558FC8}"/>
              </a:ext>
            </a:extLst>
          </p:cNvPr>
          <p:cNvGraphicFramePr>
            <a:graphicFrameLocks noGrp="1"/>
          </p:cNvGraphicFramePr>
          <p:nvPr>
            <p:extLst>
              <p:ext uri="{D42A27DB-BD31-4B8C-83A1-F6EECF244321}">
                <p14:modId xmlns:p14="http://schemas.microsoft.com/office/powerpoint/2010/main" val="1714228492"/>
              </p:ext>
            </p:extLst>
          </p:nvPr>
        </p:nvGraphicFramePr>
        <p:xfrm>
          <a:off x="0" y="731520"/>
          <a:ext cx="12192000" cy="6126480"/>
        </p:xfrm>
        <a:graphic>
          <a:graphicData uri="http://schemas.openxmlformats.org/drawingml/2006/table">
            <a:tbl>
              <a:tblPr firstRow="1" bandRow="1">
                <a:tableStyleId>{5C22544A-7EE6-4342-B048-85BDC9FD1C3A}</a:tableStyleId>
              </a:tblPr>
              <a:tblGrid>
                <a:gridCol w="3074276">
                  <a:extLst>
                    <a:ext uri="{9D8B030D-6E8A-4147-A177-3AD203B41FA5}">
                      <a16:colId xmlns:a16="http://schemas.microsoft.com/office/drawing/2014/main" val="4026747065"/>
                    </a:ext>
                  </a:extLst>
                </a:gridCol>
                <a:gridCol w="9117724">
                  <a:extLst>
                    <a:ext uri="{9D8B030D-6E8A-4147-A177-3AD203B41FA5}">
                      <a16:colId xmlns:a16="http://schemas.microsoft.com/office/drawing/2014/main" val="1565093017"/>
                    </a:ext>
                  </a:extLst>
                </a:gridCol>
              </a:tblGrid>
              <a:tr h="365760">
                <a:tc>
                  <a:txBody>
                    <a:bodyPr/>
                    <a:lstStyle/>
                    <a:p>
                      <a:r>
                        <a:rPr lang="en-LV" dirty="0"/>
                        <a:t>Question</a:t>
                      </a:r>
                    </a:p>
                  </a:txBody>
                  <a:tcPr/>
                </a:tc>
                <a:tc>
                  <a:txBody>
                    <a:bodyPr/>
                    <a:lstStyle/>
                    <a:p>
                      <a:r>
                        <a:rPr lang="en-LV" dirty="0"/>
                        <a:t>Answer</a:t>
                      </a:r>
                    </a:p>
                  </a:txBody>
                  <a:tcPr/>
                </a:tc>
                <a:extLst>
                  <a:ext uri="{0D108BD9-81ED-4DB2-BD59-A6C34878D82A}">
                    <a16:rowId xmlns:a16="http://schemas.microsoft.com/office/drawing/2014/main" val="2955752089"/>
                  </a:ext>
                </a:extLst>
              </a:tr>
              <a:tr h="62432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kind of “text” is it? (genre)</a:t>
                      </a:r>
                    </a:p>
                  </a:txBody>
                  <a:tcPr/>
                </a:tc>
                <a:tc>
                  <a:txBody>
                    <a:bodyPr/>
                    <a:lstStyle/>
                    <a:p>
                      <a:r>
                        <a:rPr lang="en-LV" dirty="0"/>
                        <a:t>This is a television commercial for food that has been uploaded to YouTube </a:t>
                      </a:r>
                      <a:r>
                        <a:rPr lang="en-LV" b="1" dirty="0"/>
                        <a:t>(need to be as specific as possible in order to answer later questions)</a:t>
                      </a:r>
                    </a:p>
                  </a:txBody>
                  <a:tcPr/>
                </a:tc>
                <a:extLst>
                  <a:ext uri="{0D108BD9-81ED-4DB2-BD59-A6C34878D82A}">
                    <a16:rowId xmlns:a16="http://schemas.microsoft.com/office/drawing/2014/main" val="1869209382"/>
                  </a:ext>
                </a:extLst>
              </a:tr>
              <a:tr h="11594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are the various elements (building blocks) that make up the whole? </a:t>
                      </a:r>
                    </a:p>
                  </a:txBody>
                  <a:tcPr/>
                </a:tc>
                <a:tc>
                  <a:txBody>
                    <a:bodyPr/>
                    <a:lstStyle/>
                    <a:p>
                      <a:r>
                        <a:rPr lang="en-LV" dirty="0"/>
                        <a:t>There is video depicting a situation inside a restaurant, music that seeems to fit the mood of the situation, sound effects including a dramatic heartbeat and silverware clanging, and text showing the logos of the brand and the musician. On YouTube, there are is a description and the ability for users to comment.</a:t>
                      </a:r>
                    </a:p>
                  </a:txBody>
                  <a:tcPr/>
                </a:tc>
                <a:extLst>
                  <a:ext uri="{0D108BD9-81ED-4DB2-BD59-A6C34878D82A}">
                    <a16:rowId xmlns:a16="http://schemas.microsoft.com/office/drawing/2014/main" val="2875770102"/>
                  </a:ext>
                </a:extLst>
              </a:tr>
              <a:tr h="8918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similar or different is it to others of the same genre? </a:t>
                      </a:r>
                    </a:p>
                  </a:txBody>
                  <a:tcPr/>
                </a:tc>
                <a:tc>
                  <a:txBody>
                    <a:bodyPr/>
                    <a:lstStyle/>
                    <a:p>
                      <a:r>
                        <a:rPr lang="en-LV" dirty="0"/>
                        <a:t>Most food ads simply show the food being eaten and say good things about it whereas this one is far more implicit by showing that Ed wants to use it even in an expensive fancy restaurant. It is also portrayed as an “idea he had” instead of an actual commercial.</a:t>
                      </a:r>
                    </a:p>
                  </a:txBody>
                  <a:tcPr/>
                </a:tc>
                <a:extLst>
                  <a:ext uri="{0D108BD9-81ED-4DB2-BD59-A6C34878D82A}">
                    <a16:rowId xmlns:a16="http://schemas.microsoft.com/office/drawing/2014/main" val="3975285221"/>
                  </a:ext>
                </a:extLst>
              </a:tr>
              <a:tr h="11594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Which technologies are used in its creation? </a:t>
                      </a:r>
                    </a:p>
                  </a:txBody>
                  <a:tcPr/>
                </a:tc>
                <a:tc>
                  <a:txBody>
                    <a:bodyPr/>
                    <a:lstStyle/>
                    <a:p>
                      <a:r>
                        <a:rPr lang="en-LV" dirty="0"/>
                        <a:t>A professional video camera was used to capture the scenes, and professional lighting equipment also was likely used. Professional audio equipment as well as a computer and professional editing software were also used. To upload it to Youtube, a device with an internet connection was needed.</a:t>
                      </a:r>
                    </a:p>
                  </a:txBody>
                  <a:tcPr/>
                </a:tc>
                <a:extLst>
                  <a:ext uri="{0D108BD9-81ED-4DB2-BD59-A6C34878D82A}">
                    <a16:rowId xmlns:a16="http://schemas.microsoft.com/office/drawing/2014/main" val="309535666"/>
                  </a:ext>
                </a:extLst>
              </a:tr>
              <a:tr h="8918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choices were made that might have been made differently? </a:t>
                      </a:r>
                    </a:p>
                  </a:txBody>
                  <a:tcPr/>
                </a:tc>
                <a:tc>
                  <a:txBody>
                    <a:bodyPr/>
                    <a:lstStyle/>
                    <a:p>
                      <a:r>
                        <a:rPr lang="en-LV" dirty="0"/>
                        <a:t>The advertisement could have been made in a more “traditional” way telling abo</a:t>
                      </a:r>
                      <a:r>
                        <a:rPr lang="en-GB" dirty="0" err="1"/>
                        <a:t>ut</a:t>
                      </a:r>
                      <a:r>
                        <a:rPr lang="en-LV" dirty="0"/>
                        <a:t> the ketchup and its price. They could also have set the ad in a place where it would be more likely that someone would have ketchup with them.</a:t>
                      </a:r>
                    </a:p>
                  </a:txBody>
                  <a:tcPr/>
                </a:tc>
                <a:extLst>
                  <a:ext uri="{0D108BD9-81ED-4DB2-BD59-A6C34878D82A}">
                    <a16:rowId xmlns:a16="http://schemas.microsoft.com/office/drawing/2014/main" val="55369507"/>
                  </a:ext>
                </a:extLst>
              </a:tr>
              <a:tr h="8918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many people did it take to create this message? What are their various jobs?</a:t>
                      </a:r>
                      <a:endParaRPr lang="en-LV" dirty="0"/>
                    </a:p>
                  </a:txBody>
                  <a:tcPr/>
                </a:tc>
                <a:tc>
                  <a:txBody>
                    <a:bodyPr/>
                    <a:lstStyle/>
                    <a:p>
                      <a:r>
                        <a:rPr lang="en-LV" dirty="0"/>
                        <a:t>It took at least a filmographer to operate the camera, lighting operators, audio engineers to record the audio, the actors, and a team of people to edit the video and upload it to the internet (and send it to television networks)</a:t>
                      </a:r>
                    </a:p>
                  </a:txBody>
                  <a:tcPr/>
                </a:tc>
                <a:extLst>
                  <a:ext uri="{0D108BD9-81ED-4DB2-BD59-A6C34878D82A}">
                    <a16:rowId xmlns:a16="http://schemas.microsoft.com/office/drawing/2014/main" val="3771111177"/>
                  </a:ext>
                </a:extLst>
              </a:tr>
            </a:tbl>
          </a:graphicData>
        </a:graphic>
      </p:graphicFrame>
    </p:spTree>
    <p:extLst>
      <p:ext uri="{BB962C8B-B14F-4D97-AF65-F5344CB8AC3E}">
        <p14:creationId xmlns:p14="http://schemas.microsoft.com/office/powerpoint/2010/main" val="20567816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4DB48-E988-042B-57ED-C94DB91C1EC7}"/>
              </a:ext>
            </a:extLst>
          </p:cNvPr>
          <p:cNvSpPr>
            <a:spLocks noGrp="1"/>
          </p:cNvSpPr>
          <p:nvPr>
            <p:ph type="title"/>
          </p:nvPr>
        </p:nvSpPr>
        <p:spPr>
          <a:xfrm>
            <a:off x="838200" y="0"/>
            <a:ext cx="10515600" cy="1325563"/>
          </a:xfrm>
        </p:spPr>
        <p:txBody>
          <a:bodyPr/>
          <a:lstStyle/>
          <a:p>
            <a:r>
              <a:rPr lang="en-GB" dirty="0"/>
              <a:t>2. What creative techniques are used to attract my attention?</a:t>
            </a:r>
            <a:endParaRPr lang="en-LV" dirty="0"/>
          </a:p>
        </p:txBody>
      </p:sp>
      <p:sp>
        <p:nvSpPr>
          <p:cNvPr id="3" name="Content Placeholder 2">
            <a:extLst>
              <a:ext uri="{FF2B5EF4-FFF2-40B4-BE49-F238E27FC236}">
                <a16:creationId xmlns:a16="http://schemas.microsoft.com/office/drawing/2014/main" id="{03CEDB41-2A1D-2C0D-0151-55BD20960E38}"/>
              </a:ext>
            </a:extLst>
          </p:cNvPr>
          <p:cNvSpPr>
            <a:spLocks noGrp="1"/>
          </p:cNvSpPr>
          <p:nvPr>
            <p:ph idx="1"/>
          </p:nvPr>
        </p:nvSpPr>
        <p:spPr>
          <a:xfrm>
            <a:off x="0" y="1271588"/>
            <a:ext cx="4343399" cy="5729287"/>
          </a:xfrm>
        </p:spPr>
        <p:txBody>
          <a:bodyPr>
            <a:normAutofit fontScale="92500" lnSpcReduction="20000"/>
          </a:bodyPr>
          <a:lstStyle/>
          <a:p>
            <a:r>
              <a:rPr lang="en-GB" dirty="0"/>
              <a:t>What do you notice… (about the way the message is constructed) </a:t>
            </a:r>
          </a:p>
          <a:p>
            <a:pPr lvl="1"/>
            <a:r>
              <a:rPr lang="en-GB" dirty="0"/>
              <a:t>Colours? Shapes? Size? </a:t>
            </a:r>
          </a:p>
          <a:p>
            <a:pPr lvl="1"/>
            <a:r>
              <a:rPr lang="en-GB" dirty="0"/>
              <a:t>Sounds, Words?  Music? Silence? </a:t>
            </a:r>
          </a:p>
          <a:p>
            <a:pPr lvl="1"/>
            <a:r>
              <a:rPr lang="en-GB" dirty="0"/>
              <a:t>Props, sets, clothing? </a:t>
            </a:r>
          </a:p>
          <a:p>
            <a:pPr lvl="1"/>
            <a:r>
              <a:rPr lang="en-GB" dirty="0"/>
              <a:t>Movement? Composition? Lighting? </a:t>
            </a:r>
          </a:p>
          <a:p>
            <a:pPr lvl="1"/>
            <a:r>
              <a:rPr lang="en-GB" dirty="0"/>
              <a:t>Where is the camera? What is the viewpoint? </a:t>
            </a:r>
          </a:p>
          <a:p>
            <a:pPr lvl="1"/>
            <a:r>
              <a:rPr lang="en-GB" dirty="0"/>
              <a:t>How is the story told visually? What are people doing? Are there any symbols? Visual metaphors? What’s the emotional appeal? Persuasive devices used? </a:t>
            </a:r>
          </a:p>
          <a:p>
            <a:pPr lvl="1"/>
            <a:r>
              <a:rPr lang="en-GB" dirty="0"/>
              <a:t>What makes it seem “real?”</a:t>
            </a:r>
            <a:endParaRPr lang="en-LV" dirty="0"/>
          </a:p>
        </p:txBody>
      </p:sp>
      <p:pic>
        <p:nvPicPr>
          <p:cNvPr id="4" name="Online Media 3" descr="RELAX, IT'S IPHONE – R.I.P.  LEON | Cupertino | Apple">
            <a:hlinkClick r:id="" action="ppaction://media"/>
            <a:extLst>
              <a:ext uri="{FF2B5EF4-FFF2-40B4-BE49-F238E27FC236}">
                <a16:creationId xmlns:a16="http://schemas.microsoft.com/office/drawing/2014/main" id="{55880D02-9C5E-8B8D-6D77-8D7705911AD8}"/>
              </a:ext>
            </a:extLst>
          </p:cNvPr>
          <p:cNvPicPr>
            <a:picLocks noRot="1" noChangeAspect="1"/>
          </p:cNvPicPr>
          <p:nvPr>
            <a:videoFile r:link="rId1"/>
          </p:nvPr>
        </p:nvPicPr>
        <p:blipFill>
          <a:blip r:embed="rId3"/>
          <a:stretch>
            <a:fillRect/>
          </a:stretch>
        </p:blipFill>
        <p:spPr>
          <a:xfrm>
            <a:off x="4524703" y="1672623"/>
            <a:ext cx="7667297" cy="4332023"/>
          </a:xfrm>
          <a:prstGeom prst="rect">
            <a:avLst/>
          </a:prstGeom>
        </p:spPr>
      </p:pic>
      <p:sp>
        <p:nvSpPr>
          <p:cNvPr id="6" name="TextBox 5">
            <a:extLst>
              <a:ext uri="{FF2B5EF4-FFF2-40B4-BE49-F238E27FC236}">
                <a16:creationId xmlns:a16="http://schemas.microsoft.com/office/drawing/2014/main" id="{C65EC4D5-2F2A-031A-0849-0BEE7B75E4FB}"/>
              </a:ext>
            </a:extLst>
          </p:cNvPr>
          <p:cNvSpPr txBox="1"/>
          <p:nvPr/>
        </p:nvSpPr>
        <p:spPr>
          <a:xfrm>
            <a:off x="6043450" y="6488668"/>
            <a:ext cx="6148550" cy="369332"/>
          </a:xfrm>
          <a:prstGeom prst="rect">
            <a:avLst/>
          </a:prstGeom>
          <a:noFill/>
        </p:spPr>
        <p:txBody>
          <a:bodyPr wrap="square">
            <a:spAutoFit/>
          </a:bodyPr>
          <a:lstStyle/>
          <a:p>
            <a:r>
              <a:rPr lang="en-LV" dirty="0"/>
              <a:t>https://www.youtube.com/watch?v=lW6fCFYcV_0</a:t>
            </a:r>
          </a:p>
        </p:txBody>
      </p:sp>
    </p:spTree>
    <p:extLst>
      <p:ext uri="{BB962C8B-B14F-4D97-AF65-F5344CB8AC3E}">
        <p14:creationId xmlns:p14="http://schemas.microsoft.com/office/powerpoint/2010/main" val="238962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82D35E-80A8-EA75-E4F1-348608FC72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6E358D-3B53-3A1B-8BA6-31868DAA3BEA}"/>
              </a:ext>
            </a:extLst>
          </p:cNvPr>
          <p:cNvSpPr>
            <a:spLocks noGrp="1"/>
          </p:cNvSpPr>
          <p:nvPr>
            <p:ph type="title"/>
          </p:nvPr>
        </p:nvSpPr>
        <p:spPr>
          <a:xfrm>
            <a:off x="0" y="126123"/>
            <a:ext cx="12192000" cy="441435"/>
          </a:xfrm>
        </p:spPr>
        <p:txBody>
          <a:bodyPr>
            <a:normAutofit fontScale="90000"/>
          </a:bodyPr>
          <a:lstStyle/>
          <a:p>
            <a:r>
              <a:rPr lang="en-GB" dirty="0"/>
              <a:t>2. What creative techniques are used to attract attention?</a:t>
            </a:r>
            <a:endParaRPr lang="en-LV" dirty="0"/>
          </a:p>
        </p:txBody>
      </p:sp>
      <p:graphicFrame>
        <p:nvGraphicFramePr>
          <p:cNvPr id="4" name="Table 3">
            <a:extLst>
              <a:ext uri="{FF2B5EF4-FFF2-40B4-BE49-F238E27FC236}">
                <a16:creationId xmlns:a16="http://schemas.microsoft.com/office/drawing/2014/main" id="{305823BD-9C2A-63F7-F648-77261981CFDF}"/>
              </a:ext>
            </a:extLst>
          </p:cNvPr>
          <p:cNvGraphicFramePr>
            <a:graphicFrameLocks noGrp="1"/>
          </p:cNvGraphicFramePr>
          <p:nvPr>
            <p:extLst>
              <p:ext uri="{D42A27DB-BD31-4B8C-83A1-F6EECF244321}">
                <p14:modId xmlns:p14="http://schemas.microsoft.com/office/powerpoint/2010/main" val="3310949753"/>
              </p:ext>
            </p:extLst>
          </p:nvPr>
        </p:nvGraphicFramePr>
        <p:xfrm>
          <a:off x="0" y="822960"/>
          <a:ext cx="12192000" cy="6035040"/>
        </p:xfrm>
        <a:graphic>
          <a:graphicData uri="http://schemas.openxmlformats.org/drawingml/2006/table">
            <a:tbl>
              <a:tblPr firstRow="1" bandRow="1">
                <a:tableStyleId>{5C22544A-7EE6-4342-B048-85BDC9FD1C3A}</a:tableStyleId>
              </a:tblPr>
              <a:tblGrid>
                <a:gridCol w="3074276">
                  <a:extLst>
                    <a:ext uri="{9D8B030D-6E8A-4147-A177-3AD203B41FA5}">
                      <a16:colId xmlns:a16="http://schemas.microsoft.com/office/drawing/2014/main" val="4026747065"/>
                    </a:ext>
                  </a:extLst>
                </a:gridCol>
                <a:gridCol w="9117724">
                  <a:extLst>
                    <a:ext uri="{9D8B030D-6E8A-4147-A177-3AD203B41FA5}">
                      <a16:colId xmlns:a16="http://schemas.microsoft.com/office/drawing/2014/main" val="1565093017"/>
                    </a:ext>
                  </a:extLst>
                </a:gridCol>
              </a:tblGrid>
              <a:tr h="189187">
                <a:tc>
                  <a:txBody>
                    <a:bodyPr/>
                    <a:lstStyle/>
                    <a:p>
                      <a:r>
                        <a:rPr lang="en-LV" dirty="0"/>
                        <a:t>Question</a:t>
                      </a:r>
                    </a:p>
                  </a:txBody>
                  <a:tcPr/>
                </a:tc>
                <a:tc>
                  <a:txBody>
                    <a:bodyPr/>
                    <a:lstStyle/>
                    <a:p>
                      <a:r>
                        <a:rPr lang="en-LV" dirty="0"/>
                        <a:t>Answer</a:t>
                      </a:r>
                    </a:p>
                  </a:txBody>
                  <a:tcPr/>
                </a:tc>
                <a:extLst>
                  <a:ext uri="{0D108BD9-81ED-4DB2-BD59-A6C34878D82A}">
                    <a16:rowId xmlns:a16="http://schemas.microsoft.com/office/drawing/2014/main" val="2955752089"/>
                  </a:ext>
                </a:extLst>
              </a:tr>
              <a:tr h="1860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are colours used? Shapes? Size? </a:t>
                      </a:r>
                    </a:p>
                  </a:txBody>
                  <a:tcPr/>
                </a:tc>
                <a:tc>
                  <a:txBody>
                    <a:bodyPr/>
                    <a:lstStyle/>
                    <a:p>
                      <a:r>
                        <a:rPr lang="en-LV" dirty="0"/>
                        <a:t>The colors are mostly neutral tone to show that the main character is a modern and everday person. The only color that stands out is the color of the lizard which helps draw attention.</a:t>
                      </a:r>
                      <a:endParaRPr lang="en-LV" b="1" dirty="0"/>
                    </a:p>
                  </a:txBody>
                  <a:tcPr/>
                </a:tc>
                <a:extLst>
                  <a:ext uri="{0D108BD9-81ED-4DB2-BD59-A6C34878D82A}">
                    <a16:rowId xmlns:a16="http://schemas.microsoft.com/office/drawing/2014/main" val="1869209382"/>
                  </a:ext>
                </a:extLst>
              </a:tr>
              <a:tr h="11594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is sound used? Words? Silence?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txBody>
                  <a:tcPr/>
                </a:tc>
                <a:tc>
                  <a:txBody>
                    <a:bodyPr/>
                    <a:lstStyle/>
                    <a:p>
                      <a:r>
                        <a:rPr lang="en-LV" dirty="0"/>
                        <a:t>There is a significant amount of silence at the beginning of the video to help create a somber mood when it seems like the lizard is dead. The words of the SMS conversation seem quite realistic, as if there were ones that could actually be written such as “thanks, you’re a lifesaver.” The sound is used effectively at the moment the lizard wakes up to draw attention to the importance of the moment, and the “pop” effect helps the audience remember the phone’s feature. </a:t>
                      </a:r>
                      <a:r>
                        <a:rPr lang="en-GB" dirty="0"/>
                        <a:t>T</a:t>
                      </a:r>
                      <a:r>
                        <a:rPr lang="en-LV" dirty="0"/>
                        <a:t>he music progresses from sounding sad, like the beginning of the advertisement, to sounding upbeat like the end, and the lyrics “I can’t believe I survived” sync with the moment the lizard wakes up and seems to ”come back alive.”</a:t>
                      </a:r>
                    </a:p>
                  </a:txBody>
                  <a:tcPr/>
                </a:tc>
                <a:extLst>
                  <a:ext uri="{0D108BD9-81ED-4DB2-BD59-A6C34878D82A}">
                    <a16:rowId xmlns:a16="http://schemas.microsoft.com/office/drawing/2014/main" val="2875770102"/>
                  </a:ext>
                </a:extLst>
              </a:tr>
              <a:tr h="2017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are props used? Setting? Clothing?</a:t>
                      </a:r>
                    </a:p>
                  </a:txBody>
                  <a:tcPr/>
                </a:tc>
                <a:tc>
                  <a:txBody>
                    <a:bodyPr/>
                    <a:lstStyle/>
                    <a:p>
                      <a:r>
                        <a:rPr lang="en-LV" dirty="0"/>
                        <a:t>The clothing of the main character is very casual, such as his hoodie, to help make him seem more relateable to a majority of the people watching. The props help make the set seem like a realistic modern apartment .</a:t>
                      </a:r>
                    </a:p>
                  </a:txBody>
                  <a:tcPr/>
                </a:tc>
                <a:extLst>
                  <a:ext uri="{0D108BD9-81ED-4DB2-BD59-A6C34878D82A}">
                    <a16:rowId xmlns:a16="http://schemas.microsoft.com/office/drawing/2014/main" val="3975285221"/>
                  </a:ext>
                </a:extLst>
              </a:tr>
              <a:tr h="86079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is movement used? Composition? Lighting?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txBody>
                  <a:tcPr/>
                </a:tc>
                <a:tc>
                  <a:txBody>
                    <a:bodyPr/>
                    <a:lstStyle/>
                    <a:p>
                      <a:r>
                        <a:rPr lang="en-LV" dirty="0"/>
                        <a:t>The main movement of the video is when the lizard suddenly wakes up, which helps draw attention to this moment — before this, there is very little movement. The lighting is made to seem natural and realistic but draws attention to the main character and the lizard.</a:t>
                      </a:r>
                    </a:p>
                  </a:txBody>
                  <a:tcPr/>
                </a:tc>
                <a:extLst>
                  <a:ext uri="{0D108BD9-81ED-4DB2-BD59-A6C34878D82A}">
                    <a16:rowId xmlns:a16="http://schemas.microsoft.com/office/drawing/2014/main" val="309535666"/>
                  </a:ext>
                </a:extLst>
              </a:tr>
              <a:tr h="89189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Does it seem real?</a:t>
                      </a:r>
                      <a:endParaRPr lang="en-LV" dirty="0"/>
                    </a:p>
                  </a:txBody>
                  <a:tcPr/>
                </a:tc>
                <a:tc>
                  <a:txBody>
                    <a:bodyPr/>
                    <a:lstStyle/>
                    <a:p>
                      <a:r>
                        <a:rPr lang="en-LV" dirty="0"/>
                        <a:t>Although this specific situation might not happen regularly, most people have been in a situation where they were trusted to do something and made a huge mistake. This portrayal seems similar to the fears we have in our head about what could go wrong.</a:t>
                      </a:r>
                    </a:p>
                  </a:txBody>
                  <a:tcPr/>
                </a:tc>
                <a:extLst>
                  <a:ext uri="{0D108BD9-81ED-4DB2-BD59-A6C34878D82A}">
                    <a16:rowId xmlns:a16="http://schemas.microsoft.com/office/drawing/2014/main" val="3771111177"/>
                  </a:ext>
                </a:extLst>
              </a:tr>
            </a:tbl>
          </a:graphicData>
        </a:graphic>
      </p:graphicFrame>
    </p:spTree>
    <p:extLst>
      <p:ext uri="{BB962C8B-B14F-4D97-AF65-F5344CB8AC3E}">
        <p14:creationId xmlns:p14="http://schemas.microsoft.com/office/powerpoint/2010/main" val="7735919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F4E39-DB41-C1CD-6035-B5A3FE9ECE09}"/>
              </a:ext>
            </a:extLst>
          </p:cNvPr>
          <p:cNvSpPr>
            <a:spLocks noGrp="1"/>
          </p:cNvSpPr>
          <p:nvPr>
            <p:ph type="title"/>
          </p:nvPr>
        </p:nvSpPr>
        <p:spPr/>
        <p:txBody>
          <a:bodyPr/>
          <a:lstStyle/>
          <a:p>
            <a:r>
              <a:rPr lang="en-GB" dirty="0"/>
              <a:t>3. How might different people understand this message differently?</a:t>
            </a:r>
            <a:endParaRPr lang="en-LV" dirty="0"/>
          </a:p>
        </p:txBody>
      </p:sp>
      <p:sp>
        <p:nvSpPr>
          <p:cNvPr id="3" name="Content Placeholder 2">
            <a:extLst>
              <a:ext uri="{FF2B5EF4-FFF2-40B4-BE49-F238E27FC236}">
                <a16:creationId xmlns:a16="http://schemas.microsoft.com/office/drawing/2014/main" id="{C3C5136F-8795-6374-DEAA-AEA48FCC7060}"/>
              </a:ext>
            </a:extLst>
          </p:cNvPr>
          <p:cNvSpPr>
            <a:spLocks noGrp="1"/>
          </p:cNvSpPr>
          <p:nvPr>
            <p:ph idx="1"/>
          </p:nvPr>
        </p:nvSpPr>
        <p:spPr>
          <a:xfrm>
            <a:off x="0" y="1825625"/>
            <a:ext cx="7172325" cy="5032375"/>
          </a:xfrm>
        </p:spPr>
        <p:txBody>
          <a:bodyPr>
            <a:normAutofit fontScale="92500" lnSpcReduction="10000"/>
          </a:bodyPr>
          <a:lstStyle/>
          <a:p>
            <a:r>
              <a:rPr lang="en-GB" dirty="0"/>
              <a:t>Have you ever experienced anything like this in your life? </a:t>
            </a:r>
          </a:p>
          <a:p>
            <a:r>
              <a:rPr lang="en-GB" dirty="0"/>
              <a:t>How close is this portrayal to your experience? </a:t>
            </a:r>
          </a:p>
          <a:p>
            <a:r>
              <a:rPr lang="en-GB" dirty="0"/>
              <a:t>What did you learn from this media text? </a:t>
            </a:r>
          </a:p>
          <a:p>
            <a:r>
              <a:rPr lang="en-GB" dirty="0"/>
              <a:t>What did you learn about yourself yourself from experiencing from experiencing the media text? </a:t>
            </a:r>
          </a:p>
          <a:p>
            <a:r>
              <a:rPr lang="en-GB" dirty="0"/>
              <a:t>What did you learn from other people’s response? From their experience of life? </a:t>
            </a:r>
          </a:p>
          <a:p>
            <a:r>
              <a:rPr lang="en-GB" dirty="0"/>
              <a:t>How many other interpretations could there be? How could we hear about them? </a:t>
            </a:r>
          </a:p>
          <a:p>
            <a:r>
              <a:rPr lang="en-GB" dirty="0"/>
              <a:t>Are other viewpoints just as valid as mine? How can you explain the different responses?</a:t>
            </a:r>
            <a:endParaRPr lang="en-LV" dirty="0"/>
          </a:p>
        </p:txBody>
      </p:sp>
      <p:pic>
        <p:nvPicPr>
          <p:cNvPr id="1026" name="Picture 2" descr="Patriarchal Values Shown in Mr. Clean 2011 Advertisement | by Sharon Valery  | Medium">
            <a:extLst>
              <a:ext uri="{FF2B5EF4-FFF2-40B4-BE49-F238E27FC236}">
                <a16:creationId xmlns:a16="http://schemas.microsoft.com/office/drawing/2014/main" id="{EF76023D-6B40-4CA2-C22E-7F9F487180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43750" y="1736244"/>
            <a:ext cx="5048250" cy="51217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74418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85F20-314C-7A38-71FD-DEF7345E3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3C51AC-526B-4DE6-B5C5-68E60EC49396}"/>
              </a:ext>
            </a:extLst>
          </p:cNvPr>
          <p:cNvSpPr>
            <a:spLocks noGrp="1"/>
          </p:cNvSpPr>
          <p:nvPr>
            <p:ph type="title"/>
          </p:nvPr>
        </p:nvSpPr>
        <p:spPr>
          <a:xfrm>
            <a:off x="0" y="520261"/>
            <a:ext cx="12192000" cy="441435"/>
          </a:xfrm>
        </p:spPr>
        <p:txBody>
          <a:bodyPr>
            <a:normAutofit fontScale="90000"/>
          </a:bodyPr>
          <a:lstStyle/>
          <a:p>
            <a:r>
              <a:rPr lang="en-GB" dirty="0"/>
              <a:t>3. How might different people understand this message differently?</a:t>
            </a:r>
            <a:endParaRPr lang="en-LV" dirty="0"/>
          </a:p>
        </p:txBody>
      </p:sp>
      <p:graphicFrame>
        <p:nvGraphicFramePr>
          <p:cNvPr id="4" name="Table 3">
            <a:extLst>
              <a:ext uri="{FF2B5EF4-FFF2-40B4-BE49-F238E27FC236}">
                <a16:creationId xmlns:a16="http://schemas.microsoft.com/office/drawing/2014/main" id="{E18333BD-6FCB-2A51-8A5B-BF0FD4186F3D}"/>
              </a:ext>
            </a:extLst>
          </p:cNvPr>
          <p:cNvGraphicFramePr>
            <a:graphicFrameLocks noGrp="1"/>
          </p:cNvGraphicFramePr>
          <p:nvPr>
            <p:extLst>
              <p:ext uri="{D42A27DB-BD31-4B8C-83A1-F6EECF244321}">
                <p14:modId xmlns:p14="http://schemas.microsoft.com/office/powerpoint/2010/main" val="2243186150"/>
              </p:ext>
            </p:extLst>
          </p:nvPr>
        </p:nvGraphicFramePr>
        <p:xfrm>
          <a:off x="0" y="1485112"/>
          <a:ext cx="12192000" cy="4480560"/>
        </p:xfrm>
        <a:graphic>
          <a:graphicData uri="http://schemas.openxmlformats.org/drawingml/2006/table">
            <a:tbl>
              <a:tblPr firstRow="1" bandRow="1">
                <a:tableStyleId>{5C22544A-7EE6-4342-B048-85BDC9FD1C3A}</a:tableStyleId>
              </a:tblPr>
              <a:tblGrid>
                <a:gridCol w="3074276">
                  <a:extLst>
                    <a:ext uri="{9D8B030D-6E8A-4147-A177-3AD203B41FA5}">
                      <a16:colId xmlns:a16="http://schemas.microsoft.com/office/drawing/2014/main" val="4026747065"/>
                    </a:ext>
                  </a:extLst>
                </a:gridCol>
                <a:gridCol w="9117724">
                  <a:extLst>
                    <a:ext uri="{9D8B030D-6E8A-4147-A177-3AD203B41FA5}">
                      <a16:colId xmlns:a16="http://schemas.microsoft.com/office/drawing/2014/main" val="1565093017"/>
                    </a:ext>
                  </a:extLst>
                </a:gridCol>
              </a:tblGrid>
              <a:tr h="189187">
                <a:tc>
                  <a:txBody>
                    <a:bodyPr/>
                    <a:lstStyle/>
                    <a:p>
                      <a:r>
                        <a:rPr lang="en-LV" dirty="0"/>
                        <a:t>Question</a:t>
                      </a:r>
                    </a:p>
                  </a:txBody>
                  <a:tcPr/>
                </a:tc>
                <a:tc>
                  <a:txBody>
                    <a:bodyPr/>
                    <a:lstStyle/>
                    <a:p>
                      <a:r>
                        <a:rPr lang="en-LV" dirty="0"/>
                        <a:t>Answer</a:t>
                      </a:r>
                    </a:p>
                  </a:txBody>
                  <a:tcPr/>
                </a:tc>
                <a:extLst>
                  <a:ext uri="{0D108BD9-81ED-4DB2-BD59-A6C34878D82A}">
                    <a16:rowId xmlns:a16="http://schemas.microsoft.com/office/drawing/2014/main" val="2955752089"/>
                  </a:ext>
                </a:extLst>
              </a:tr>
              <a:tr h="18604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How might different people understand this message differently?</a:t>
                      </a:r>
                    </a:p>
                  </a:txBody>
                  <a:tcPr/>
                </a:tc>
                <a:tc>
                  <a:txBody>
                    <a:bodyPr/>
                    <a:lstStyle/>
                    <a:p>
                      <a:r>
                        <a:rPr lang="en-LV" dirty="0"/>
                        <a:t>While the intended idea of the advertisement seemed to have been that their products will allow busy mothers to spend less time cleaning and spend more time with their kids, many women might understand the message to be that their true “place” is at home cleaning and taking care of kids, not developing a career. After checking on Google, this indeed was the case, and many people complained to the company who later apologized for the advertisement.</a:t>
                      </a:r>
                      <a:endParaRPr lang="en-LV" b="1" dirty="0"/>
                    </a:p>
                  </a:txBody>
                  <a:tcPr/>
                </a:tc>
                <a:extLst>
                  <a:ext uri="{0D108BD9-81ED-4DB2-BD59-A6C34878D82A}">
                    <a16:rowId xmlns:a16="http://schemas.microsoft.com/office/drawing/2014/main" val="1869209382"/>
                  </a:ext>
                </a:extLst>
              </a:tr>
              <a:tr h="1159468">
                <a:tc>
                  <a:txBody>
                    <a:bodyPr/>
                    <a:lstStyle/>
                    <a:p>
                      <a:r>
                        <a:rPr lang="en-GB" dirty="0"/>
                        <a:t>Have you ever experienced anything like this in your life? </a:t>
                      </a:r>
                    </a:p>
                  </a:txBody>
                  <a:tcPr/>
                </a:tc>
                <a:tc>
                  <a:txBody>
                    <a:bodyPr/>
                    <a:lstStyle/>
                    <a:p>
                      <a:r>
                        <a:rPr lang="lv-LV" dirty="0" err="1"/>
                        <a:t>Although</a:t>
                      </a:r>
                      <a:r>
                        <a:rPr lang="lv-LV" dirty="0"/>
                        <a:t> I </a:t>
                      </a:r>
                      <a:r>
                        <a:rPr lang="lv-LV" dirty="0" err="1"/>
                        <a:t>have</a:t>
                      </a:r>
                      <a:r>
                        <a:rPr lang="lv-LV" dirty="0"/>
                        <a:t> </a:t>
                      </a:r>
                      <a:r>
                        <a:rPr lang="lv-LV" dirty="0" err="1"/>
                        <a:t>not</a:t>
                      </a:r>
                      <a:r>
                        <a:rPr lang="lv-LV" dirty="0"/>
                        <a:t> </a:t>
                      </a:r>
                      <a:r>
                        <a:rPr lang="lv-LV" dirty="0" err="1"/>
                        <a:t>experienced</a:t>
                      </a:r>
                      <a:r>
                        <a:rPr lang="lv-LV" dirty="0"/>
                        <a:t> </a:t>
                      </a:r>
                      <a:r>
                        <a:rPr lang="lv-LV" dirty="0" err="1"/>
                        <a:t>any</a:t>
                      </a:r>
                      <a:r>
                        <a:rPr lang="lv-LV" dirty="0"/>
                        <a:t> </a:t>
                      </a:r>
                      <a:r>
                        <a:rPr lang="lv-LV" dirty="0" err="1"/>
                        <a:t>kind</a:t>
                      </a:r>
                      <a:r>
                        <a:rPr lang="lv-LV" dirty="0"/>
                        <a:t> </a:t>
                      </a:r>
                      <a:r>
                        <a:rPr lang="lv-LV" dirty="0" err="1"/>
                        <a:t>of</a:t>
                      </a:r>
                      <a:r>
                        <a:rPr lang="lv-LV" dirty="0"/>
                        <a:t> </a:t>
                      </a:r>
                      <a:r>
                        <a:rPr lang="lv-LV" dirty="0" err="1"/>
                        <a:t>sexism</a:t>
                      </a:r>
                      <a:r>
                        <a:rPr lang="lv-LV" dirty="0"/>
                        <a:t> </a:t>
                      </a:r>
                      <a:r>
                        <a:rPr lang="lv-LV" dirty="0" err="1"/>
                        <a:t>in</a:t>
                      </a:r>
                      <a:r>
                        <a:rPr lang="lv-LV" dirty="0"/>
                        <a:t> </a:t>
                      </a:r>
                      <a:r>
                        <a:rPr lang="lv-LV" dirty="0" err="1"/>
                        <a:t>my</a:t>
                      </a:r>
                      <a:r>
                        <a:rPr lang="lv-LV" dirty="0"/>
                        <a:t> </a:t>
                      </a:r>
                      <a:r>
                        <a:rPr lang="lv-LV" dirty="0" err="1"/>
                        <a:t>life</a:t>
                      </a:r>
                      <a:r>
                        <a:rPr lang="lv-LV" dirty="0"/>
                        <a:t> </a:t>
                      </a:r>
                      <a:r>
                        <a:rPr lang="lv-LV" dirty="0" err="1"/>
                        <a:t>that</a:t>
                      </a:r>
                      <a:r>
                        <a:rPr lang="lv-LV" dirty="0"/>
                        <a:t> I </a:t>
                      </a:r>
                      <a:r>
                        <a:rPr lang="lv-LV" dirty="0" err="1"/>
                        <a:t>have</a:t>
                      </a:r>
                      <a:r>
                        <a:rPr lang="lv-LV" dirty="0"/>
                        <a:t> </a:t>
                      </a:r>
                      <a:r>
                        <a:rPr lang="lv-LV" dirty="0" err="1"/>
                        <a:t>noticed</a:t>
                      </a:r>
                      <a:r>
                        <a:rPr lang="lv-LV" dirty="0"/>
                        <a:t>, I </a:t>
                      </a:r>
                      <a:r>
                        <a:rPr lang="lv-LV" dirty="0" err="1"/>
                        <a:t>have</a:t>
                      </a:r>
                      <a:r>
                        <a:rPr lang="lv-LV" dirty="0"/>
                        <a:t> </a:t>
                      </a:r>
                      <a:r>
                        <a:rPr lang="lv-LV" dirty="0" err="1"/>
                        <a:t>spent</a:t>
                      </a:r>
                      <a:r>
                        <a:rPr lang="lv-LV" dirty="0"/>
                        <a:t> </a:t>
                      </a:r>
                      <a:r>
                        <a:rPr lang="lv-LV" dirty="0" err="1"/>
                        <a:t>time</a:t>
                      </a:r>
                      <a:r>
                        <a:rPr lang="lv-LV" dirty="0"/>
                        <a:t> </a:t>
                      </a:r>
                      <a:r>
                        <a:rPr lang="lv-LV" dirty="0" err="1"/>
                        <a:t>with</a:t>
                      </a:r>
                      <a:r>
                        <a:rPr lang="lv-LV" dirty="0"/>
                        <a:t> </a:t>
                      </a:r>
                      <a:r>
                        <a:rPr lang="lv-LV" dirty="0" err="1"/>
                        <a:t>my</a:t>
                      </a:r>
                      <a:r>
                        <a:rPr lang="lv-LV" dirty="0"/>
                        <a:t> </a:t>
                      </a:r>
                      <a:r>
                        <a:rPr lang="lv-LV" dirty="0" err="1"/>
                        <a:t>mother</a:t>
                      </a:r>
                      <a:r>
                        <a:rPr lang="lv-LV" dirty="0"/>
                        <a:t> </a:t>
                      </a:r>
                      <a:r>
                        <a:rPr lang="lv-LV" dirty="0" err="1"/>
                        <a:t>cleaning</a:t>
                      </a:r>
                      <a:r>
                        <a:rPr lang="lv-LV" dirty="0"/>
                        <a:t> </a:t>
                      </a:r>
                      <a:r>
                        <a:rPr lang="lv-LV" dirty="0" err="1"/>
                        <a:t>when</a:t>
                      </a:r>
                      <a:r>
                        <a:rPr lang="lv-LV" dirty="0"/>
                        <a:t> I </a:t>
                      </a:r>
                      <a:r>
                        <a:rPr lang="lv-LV" dirty="0" err="1"/>
                        <a:t>was</a:t>
                      </a:r>
                      <a:r>
                        <a:rPr lang="lv-LV" dirty="0"/>
                        <a:t> </a:t>
                      </a:r>
                      <a:r>
                        <a:rPr lang="lv-LV" dirty="0" err="1"/>
                        <a:t>younger</a:t>
                      </a:r>
                      <a:r>
                        <a:rPr lang="lv-LV" dirty="0"/>
                        <a:t> </a:t>
                      </a:r>
                      <a:r>
                        <a:rPr lang="lv-LV" dirty="0" err="1"/>
                        <a:t>which</a:t>
                      </a:r>
                      <a:r>
                        <a:rPr lang="lv-LV" dirty="0"/>
                        <a:t> </a:t>
                      </a:r>
                      <a:r>
                        <a:rPr lang="lv-LV" dirty="0" err="1"/>
                        <a:t>was</a:t>
                      </a:r>
                      <a:r>
                        <a:rPr lang="lv-LV" dirty="0"/>
                        <a:t> </a:t>
                      </a:r>
                      <a:r>
                        <a:rPr lang="lv-LV" dirty="0" err="1"/>
                        <a:t>a</a:t>
                      </a:r>
                      <a:r>
                        <a:rPr lang="lv-LV" dirty="0"/>
                        <a:t> </a:t>
                      </a:r>
                      <a:r>
                        <a:rPr lang="lv-LV" dirty="0" err="1"/>
                        <a:t>fun</a:t>
                      </a:r>
                      <a:r>
                        <a:rPr lang="lv-LV" dirty="0"/>
                        <a:t> </a:t>
                      </a:r>
                      <a:r>
                        <a:rPr lang="lv-LV" dirty="0" err="1"/>
                        <a:t>experience</a:t>
                      </a:r>
                      <a:r>
                        <a:rPr lang="lv-LV" dirty="0"/>
                        <a:t> </a:t>
                      </a:r>
                      <a:r>
                        <a:rPr lang="lv-LV" dirty="0" err="1"/>
                        <a:t>and</a:t>
                      </a:r>
                      <a:r>
                        <a:rPr lang="lv-LV" dirty="0"/>
                        <a:t> </a:t>
                      </a:r>
                      <a:r>
                        <a:rPr lang="lv-LV" dirty="0" err="1"/>
                        <a:t>is</a:t>
                      </a:r>
                      <a:r>
                        <a:rPr lang="lv-LV" dirty="0"/>
                        <a:t> </a:t>
                      </a:r>
                      <a:r>
                        <a:rPr lang="lv-LV" dirty="0" err="1"/>
                        <a:t>likely</a:t>
                      </a:r>
                      <a:r>
                        <a:rPr lang="lv-LV" dirty="0"/>
                        <a:t> </a:t>
                      </a:r>
                      <a:r>
                        <a:rPr lang="lv-LV" dirty="0" err="1"/>
                        <a:t>what</a:t>
                      </a:r>
                      <a:r>
                        <a:rPr lang="lv-LV" dirty="0"/>
                        <a:t> </a:t>
                      </a:r>
                      <a:r>
                        <a:rPr lang="lv-LV" dirty="0" err="1"/>
                        <a:t>the</a:t>
                      </a:r>
                      <a:r>
                        <a:rPr lang="lv-LV" dirty="0"/>
                        <a:t> </a:t>
                      </a:r>
                      <a:r>
                        <a:rPr lang="lv-LV" dirty="0" err="1"/>
                        <a:t>company</a:t>
                      </a:r>
                      <a:r>
                        <a:rPr lang="lv-LV" dirty="0"/>
                        <a:t> </a:t>
                      </a:r>
                      <a:r>
                        <a:rPr lang="lv-LV" dirty="0" err="1"/>
                        <a:t>wanted</a:t>
                      </a:r>
                      <a:r>
                        <a:rPr lang="lv-LV" dirty="0"/>
                        <a:t> to </a:t>
                      </a:r>
                      <a:r>
                        <a:rPr lang="lv-LV" dirty="0" err="1"/>
                        <a:t>portray</a:t>
                      </a:r>
                      <a:r>
                        <a:rPr lang="lv-LV" dirty="0"/>
                        <a:t> </a:t>
                      </a:r>
                      <a:r>
                        <a:rPr lang="lv-LV" dirty="0" err="1"/>
                        <a:t>when</a:t>
                      </a:r>
                      <a:r>
                        <a:rPr lang="lv-LV" dirty="0"/>
                        <a:t> </a:t>
                      </a:r>
                      <a:r>
                        <a:rPr lang="lv-LV" dirty="0" err="1"/>
                        <a:t>creating</a:t>
                      </a:r>
                      <a:r>
                        <a:rPr lang="lv-LV" dirty="0"/>
                        <a:t> </a:t>
                      </a:r>
                      <a:r>
                        <a:rPr lang="lv-LV" dirty="0" err="1"/>
                        <a:t>this</a:t>
                      </a:r>
                      <a:r>
                        <a:rPr lang="lv-LV" dirty="0"/>
                        <a:t> </a:t>
                      </a:r>
                      <a:r>
                        <a:rPr lang="lv-LV" dirty="0" err="1"/>
                        <a:t>ad</a:t>
                      </a:r>
                      <a:r>
                        <a:rPr lang="lv-LV" dirty="0"/>
                        <a:t> </a:t>
                      </a:r>
                      <a:r>
                        <a:rPr lang="lv-LV" dirty="0" err="1"/>
                        <a:t>without</a:t>
                      </a:r>
                      <a:r>
                        <a:rPr lang="lv-LV" dirty="0"/>
                        <a:t> </a:t>
                      </a:r>
                      <a:r>
                        <a:rPr lang="lv-LV" dirty="0" err="1"/>
                        <a:t>thinking</a:t>
                      </a:r>
                      <a:r>
                        <a:rPr lang="lv-LV" dirty="0"/>
                        <a:t> </a:t>
                      </a:r>
                      <a:r>
                        <a:rPr lang="lv-LV" dirty="0" err="1"/>
                        <a:t>of</a:t>
                      </a:r>
                      <a:r>
                        <a:rPr lang="lv-LV" dirty="0"/>
                        <a:t> </a:t>
                      </a:r>
                      <a:r>
                        <a:rPr lang="lv-LV" dirty="0" err="1"/>
                        <a:t>the</a:t>
                      </a:r>
                      <a:r>
                        <a:rPr lang="lv-LV" dirty="0"/>
                        <a:t> </a:t>
                      </a:r>
                      <a:r>
                        <a:rPr lang="lv-LV" dirty="0" err="1"/>
                        <a:t>other</a:t>
                      </a:r>
                      <a:r>
                        <a:rPr lang="lv-LV" dirty="0"/>
                        <a:t> </a:t>
                      </a:r>
                      <a:r>
                        <a:rPr lang="lv-LV" dirty="0" err="1"/>
                        <a:t>ways</a:t>
                      </a:r>
                      <a:r>
                        <a:rPr lang="lv-LV" dirty="0"/>
                        <a:t> </a:t>
                      </a:r>
                      <a:r>
                        <a:rPr lang="lv-LV" dirty="0" err="1"/>
                        <a:t>that</a:t>
                      </a:r>
                      <a:r>
                        <a:rPr lang="lv-LV" dirty="0"/>
                        <a:t> </a:t>
                      </a:r>
                      <a:r>
                        <a:rPr lang="lv-LV" dirty="0" err="1"/>
                        <a:t>the</a:t>
                      </a:r>
                      <a:r>
                        <a:rPr lang="lv-LV" dirty="0"/>
                        <a:t> </a:t>
                      </a:r>
                      <a:r>
                        <a:rPr lang="lv-LV" dirty="0" err="1"/>
                        <a:t>message</a:t>
                      </a:r>
                      <a:r>
                        <a:rPr lang="lv-LV" dirty="0"/>
                        <a:t> </a:t>
                      </a:r>
                      <a:r>
                        <a:rPr lang="lv-LV" dirty="0" err="1"/>
                        <a:t>could</a:t>
                      </a:r>
                      <a:r>
                        <a:rPr lang="lv-LV" dirty="0"/>
                        <a:t> </a:t>
                      </a:r>
                      <a:r>
                        <a:rPr lang="lv-LV" dirty="0" err="1"/>
                        <a:t>be</a:t>
                      </a:r>
                      <a:r>
                        <a:rPr lang="lv-LV" dirty="0"/>
                        <a:t> </a:t>
                      </a:r>
                      <a:r>
                        <a:rPr lang="lv-LV" dirty="0" err="1"/>
                        <a:t>interpreted</a:t>
                      </a:r>
                      <a:r>
                        <a:rPr lang="lv-LV" dirty="0"/>
                        <a:t>.</a:t>
                      </a:r>
                      <a:endParaRPr lang="en-LV" dirty="0"/>
                    </a:p>
                  </a:txBody>
                  <a:tcPr/>
                </a:tc>
                <a:extLst>
                  <a:ext uri="{0D108BD9-81ED-4DB2-BD59-A6C34878D82A}">
                    <a16:rowId xmlns:a16="http://schemas.microsoft.com/office/drawing/2014/main" val="2875770102"/>
                  </a:ext>
                </a:extLst>
              </a:tr>
              <a:tr h="201799">
                <a:tc>
                  <a:txBody>
                    <a:bodyPr/>
                    <a:lstStyle/>
                    <a:p>
                      <a:r>
                        <a:rPr lang="en-GB" dirty="0"/>
                        <a:t>What did you learn about yourself yourself from experiencing from experiencing the media text? </a:t>
                      </a:r>
                    </a:p>
                  </a:txBody>
                  <a:tcPr/>
                </a:tc>
                <a:tc>
                  <a:txBody>
                    <a:bodyPr/>
                    <a:lstStyle/>
                    <a:p>
                      <a:r>
                        <a:rPr lang="en-LV" dirty="0"/>
                        <a:t>From experiencing this advertisement and analyzing it, I understand that I am lucky to not have to deal with the kind of sexist attitudes that many women have to. I understand also that when creating media, I should also be very careful to think of all of the different ways it can be interpreted by people with different life experience from my own.</a:t>
                      </a:r>
                    </a:p>
                  </a:txBody>
                  <a:tcPr/>
                </a:tc>
                <a:extLst>
                  <a:ext uri="{0D108BD9-81ED-4DB2-BD59-A6C34878D82A}">
                    <a16:rowId xmlns:a16="http://schemas.microsoft.com/office/drawing/2014/main" val="3975285221"/>
                  </a:ext>
                </a:extLst>
              </a:tr>
            </a:tbl>
          </a:graphicData>
        </a:graphic>
      </p:graphicFrame>
    </p:spTree>
    <p:extLst>
      <p:ext uri="{BB962C8B-B14F-4D97-AF65-F5344CB8AC3E}">
        <p14:creationId xmlns:p14="http://schemas.microsoft.com/office/powerpoint/2010/main" val="6874737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A7670-753A-AD2E-38F9-462B0F53E55C}"/>
              </a:ext>
            </a:extLst>
          </p:cNvPr>
          <p:cNvSpPr>
            <a:spLocks noGrp="1"/>
          </p:cNvSpPr>
          <p:nvPr>
            <p:ph type="title"/>
          </p:nvPr>
        </p:nvSpPr>
        <p:spPr/>
        <p:txBody>
          <a:bodyPr>
            <a:normAutofit fontScale="90000"/>
          </a:bodyPr>
          <a:lstStyle/>
          <a:p>
            <a:r>
              <a:rPr lang="en-GB" dirty="0"/>
              <a:t>4. What lifestyles, values and points of view are represented in, or omitted from, this message?</a:t>
            </a:r>
            <a:endParaRPr lang="en-LV" dirty="0"/>
          </a:p>
        </p:txBody>
      </p:sp>
      <p:sp>
        <p:nvSpPr>
          <p:cNvPr id="3" name="Content Placeholder 2">
            <a:extLst>
              <a:ext uri="{FF2B5EF4-FFF2-40B4-BE49-F238E27FC236}">
                <a16:creationId xmlns:a16="http://schemas.microsoft.com/office/drawing/2014/main" id="{30E15762-AC87-5A40-2171-29CCEA3CE4E6}"/>
              </a:ext>
            </a:extLst>
          </p:cNvPr>
          <p:cNvSpPr>
            <a:spLocks noGrp="1"/>
          </p:cNvSpPr>
          <p:nvPr>
            <p:ph idx="1"/>
          </p:nvPr>
        </p:nvSpPr>
        <p:spPr>
          <a:xfrm>
            <a:off x="1" y="1607910"/>
            <a:ext cx="5116286" cy="5250089"/>
          </a:xfrm>
        </p:spPr>
        <p:txBody>
          <a:bodyPr>
            <a:normAutofit fontScale="85000" lnSpcReduction="20000"/>
          </a:bodyPr>
          <a:lstStyle/>
          <a:p>
            <a:r>
              <a:rPr lang="en-GB" dirty="0"/>
              <a:t>What kinds of behaviours / consequences are depicted? </a:t>
            </a:r>
          </a:p>
          <a:p>
            <a:r>
              <a:rPr lang="en-GB" dirty="0"/>
              <a:t>What type of person is the reader / watcher / listener invited to identify with? </a:t>
            </a:r>
          </a:p>
          <a:p>
            <a:r>
              <a:rPr lang="en-GB" dirty="0"/>
              <a:t>What questions come to mind as you watch / read / listen? </a:t>
            </a:r>
          </a:p>
          <a:p>
            <a:r>
              <a:rPr lang="en-GB" dirty="0"/>
              <a:t>What ideas or values are being “sold” to us in this message? </a:t>
            </a:r>
          </a:p>
          <a:p>
            <a:r>
              <a:rPr lang="en-GB" dirty="0"/>
              <a:t>What economic or political ideas are communicated in the message? </a:t>
            </a:r>
          </a:p>
          <a:p>
            <a:r>
              <a:rPr lang="en-GB" dirty="0"/>
              <a:t>What is the overall worldview of the message? </a:t>
            </a:r>
          </a:p>
          <a:p>
            <a:r>
              <a:rPr lang="en-GB" dirty="0"/>
              <a:t>What ideas or perspectives are left out? How would you find what’s missing?</a:t>
            </a:r>
            <a:endParaRPr lang="en-LV" dirty="0"/>
          </a:p>
        </p:txBody>
      </p:sp>
      <p:pic>
        <p:nvPicPr>
          <p:cNvPr id="4" name="Online Media 3" descr="BUD LIGHT HOLD | EASY TO DRINK, EASY TO ENJOY :60">
            <a:hlinkClick r:id="" action="ppaction://media"/>
            <a:extLst>
              <a:ext uri="{FF2B5EF4-FFF2-40B4-BE49-F238E27FC236}">
                <a16:creationId xmlns:a16="http://schemas.microsoft.com/office/drawing/2014/main" id="{A5487343-4B56-1139-F01D-91C029ECEDD1}"/>
              </a:ext>
            </a:extLst>
          </p:cNvPr>
          <p:cNvPicPr>
            <a:picLocks noRot="1" noChangeAspect="1"/>
          </p:cNvPicPr>
          <p:nvPr>
            <a:videoFile r:link="rId1"/>
          </p:nvPr>
        </p:nvPicPr>
        <p:blipFill>
          <a:blip r:embed="rId3"/>
          <a:stretch>
            <a:fillRect/>
          </a:stretch>
        </p:blipFill>
        <p:spPr>
          <a:xfrm>
            <a:off x="5321508" y="1941941"/>
            <a:ext cx="6870492" cy="3881828"/>
          </a:xfrm>
          <a:prstGeom prst="rect">
            <a:avLst/>
          </a:prstGeom>
        </p:spPr>
      </p:pic>
      <p:sp>
        <p:nvSpPr>
          <p:cNvPr id="6" name="TextBox 5">
            <a:extLst>
              <a:ext uri="{FF2B5EF4-FFF2-40B4-BE49-F238E27FC236}">
                <a16:creationId xmlns:a16="http://schemas.microsoft.com/office/drawing/2014/main" id="{4A3578F8-F39D-9E57-EFD9-78EF3E77D3AF}"/>
              </a:ext>
            </a:extLst>
          </p:cNvPr>
          <p:cNvSpPr txBox="1"/>
          <p:nvPr/>
        </p:nvSpPr>
        <p:spPr>
          <a:xfrm>
            <a:off x="6355830" y="6306075"/>
            <a:ext cx="6145966" cy="369332"/>
          </a:xfrm>
          <a:prstGeom prst="rect">
            <a:avLst/>
          </a:prstGeom>
          <a:noFill/>
        </p:spPr>
        <p:txBody>
          <a:bodyPr wrap="square">
            <a:spAutoFit/>
          </a:bodyPr>
          <a:lstStyle/>
          <a:p>
            <a:r>
              <a:rPr lang="en-LV" dirty="0"/>
              <a:t>https://www.youtube.com/watch?v=azCNwGnxq0s</a:t>
            </a:r>
          </a:p>
        </p:txBody>
      </p:sp>
    </p:spTree>
    <p:extLst>
      <p:ext uri="{BB962C8B-B14F-4D97-AF65-F5344CB8AC3E}">
        <p14:creationId xmlns:p14="http://schemas.microsoft.com/office/powerpoint/2010/main" val="25874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3EAA6-F1D9-9822-9AA1-C83D30C434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52C534-158E-0A98-545B-71D38C57DC7F}"/>
              </a:ext>
            </a:extLst>
          </p:cNvPr>
          <p:cNvSpPr>
            <a:spLocks noGrp="1"/>
          </p:cNvSpPr>
          <p:nvPr>
            <p:ph type="title"/>
          </p:nvPr>
        </p:nvSpPr>
        <p:spPr>
          <a:xfrm>
            <a:off x="0" y="520261"/>
            <a:ext cx="12192000" cy="441435"/>
          </a:xfrm>
        </p:spPr>
        <p:txBody>
          <a:bodyPr>
            <a:normAutofit fontScale="90000"/>
          </a:bodyPr>
          <a:lstStyle/>
          <a:p>
            <a:r>
              <a:rPr lang="en-GB" dirty="0"/>
              <a:t>4. What lifestyles, values and points of view are represented in, or omitted from, this message?</a:t>
            </a:r>
            <a:endParaRPr lang="en-LV" dirty="0"/>
          </a:p>
        </p:txBody>
      </p:sp>
      <p:graphicFrame>
        <p:nvGraphicFramePr>
          <p:cNvPr id="4" name="Table 3">
            <a:extLst>
              <a:ext uri="{FF2B5EF4-FFF2-40B4-BE49-F238E27FC236}">
                <a16:creationId xmlns:a16="http://schemas.microsoft.com/office/drawing/2014/main" id="{036851EE-6864-75CF-28B0-954F2FD807D4}"/>
              </a:ext>
            </a:extLst>
          </p:cNvPr>
          <p:cNvGraphicFramePr>
            <a:graphicFrameLocks noGrp="1"/>
          </p:cNvGraphicFramePr>
          <p:nvPr>
            <p:extLst>
              <p:ext uri="{D42A27DB-BD31-4B8C-83A1-F6EECF244321}">
                <p14:modId xmlns:p14="http://schemas.microsoft.com/office/powerpoint/2010/main" val="1653464703"/>
              </p:ext>
            </p:extLst>
          </p:nvPr>
        </p:nvGraphicFramePr>
        <p:xfrm>
          <a:off x="0" y="1348702"/>
          <a:ext cx="12192000" cy="5509298"/>
        </p:xfrm>
        <a:graphic>
          <a:graphicData uri="http://schemas.openxmlformats.org/drawingml/2006/table">
            <a:tbl>
              <a:tblPr firstRow="1" bandRow="1">
                <a:tableStyleId>{5C22544A-7EE6-4342-B048-85BDC9FD1C3A}</a:tableStyleId>
              </a:tblPr>
              <a:tblGrid>
                <a:gridCol w="3074276">
                  <a:extLst>
                    <a:ext uri="{9D8B030D-6E8A-4147-A177-3AD203B41FA5}">
                      <a16:colId xmlns:a16="http://schemas.microsoft.com/office/drawing/2014/main" val="4026747065"/>
                    </a:ext>
                  </a:extLst>
                </a:gridCol>
                <a:gridCol w="9117724">
                  <a:extLst>
                    <a:ext uri="{9D8B030D-6E8A-4147-A177-3AD203B41FA5}">
                      <a16:colId xmlns:a16="http://schemas.microsoft.com/office/drawing/2014/main" val="1565093017"/>
                    </a:ext>
                  </a:extLst>
                </a:gridCol>
              </a:tblGrid>
              <a:tr h="189187">
                <a:tc>
                  <a:txBody>
                    <a:bodyPr/>
                    <a:lstStyle/>
                    <a:p>
                      <a:r>
                        <a:rPr lang="en-LV" dirty="0"/>
                        <a:t>Question</a:t>
                      </a:r>
                    </a:p>
                  </a:txBody>
                  <a:tcPr/>
                </a:tc>
                <a:tc>
                  <a:txBody>
                    <a:bodyPr/>
                    <a:lstStyle/>
                    <a:p>
                      <a:r>
                        <a:rPr lang="en-LV" dirty="0"/>
                        <a:t>Answer</a:t>
                      </a:r>
                    </a:p>
                  </a:txBody>
                  <a:tcPr/>
                </a:tc>
                <a:extLst>
                  <a:ext uri="{0D108BD9-81ED-4DB2-BD59-A6C34878D82A}">
                    <a16:rowId xmlns:a16="http://schemas.microsoft.com/office/drawing/2014/main" val="2955752089"/>
                  </a:ext>
                </a:extLst>
              </a:tr>
              <a:tr h="186048">
                <a:tc>
                  <a:txBody>
                    <a:bodyPr/>
                    <a:lstStyle/>
                    <a:p>
                      <a:r>
                        <a:rPr lang="en-GB" dirty="0"/>
                        <a:t>What kinds of behaviours / consequences are depicted? </a:t>
                      </a:r>
                    </a:p>
                  </a:txBody>
                  <a:tcPr/>
                </a:tc>
                <a:tc>
                  <a:txBody>
                    <a:bodyPr/>
                    <a:lstStyle/>
                    <a:p>
                      <a:r>
                        <a:rPr lang="en-LV" dirty="0"/>
                        <a:t>The main behavior portrayed is opening a beer with your partner in order to deal with the boredom of having to wait a long time on customer service. A positive consequence is shown, as the main character seems to have much more fun after opening the beer.</a:t>
                      </a:r>
                      <a:endParaRPr lang="en-LV" b="1" dirty="0"/>
                    </a:p>
                  </a:txBody>
                  <a:tcPr/>
                </a:tc>
                <a:extLst>
                  <a:ext uri="{0D108BD9-81ED-4DB2-BD59-A6C34878D82A}">
                    <a16:rowId xmlns:a16="http://schemas.microsoft.com/office/drawing/2014/main" val="1869209382"/>
                  </a:ext>
                </a:extLst>
              </a:tr>
              <a:tr h="937298">
                <a:tc>
                  <a:txBody>
                    <a:bodyPr/>
                    <a:lstStyle/>
                    <a:p>
                      <a:r>
                        <a:rPr lang="en-GB" dirty="0"/>
                        <a:t>What type of person is the reader / watcher / listener invited to identify with? </a:t>
                      </a:r>
                    </a:p>
                  </a:txBody>
                  <a:tcPr/>
                </a:tc>
                <a:tc>
                  <a:txBody>
                    <a:bodyPr/>
                    <a:lstStyle/>
                    <a:p>
                      <a:r>
                        <a:rPr lang="en-US" noProof="0" dirty="0"/>
                        <a:t>The main character who is lying on the couch at the beginning of the advertisement is the one we are invited to identify with, as this situation of having to wait a long time on a customer service one is a common one that many people can identify with. </a:t>
                      </a:r>
                    </a:p>
                  </a:txBody>
                  <a:tcPr/>
                </a:tc>
                <a:extLst>
                  <a:ext uri="{0D108BD9-81ED-4DB2-BD59-A6C34878D82A}">
                    <a16:rowId xmlns:a16="http://schemas.microsoft.com/office/drawing/2014/main" val="2875770102"/>
                  </a:ext>
                </a:extLst>
              </a:tr>
              <a:tr h="201799">
                <a:tc>
                  <a:txBody>
                    <a:bodyPr/>
                    <a:lstStyle/>
                    <a:p>
                      <a:r>
                        <a:rPr lang="en-GB" dirty="0"/>
                        <a:t>What ideas or values are being “sold” to us in this message? </a:t>
                      </a:r>
                    </a:p>
                  </a:txBody>
                  <a:tcPr/>
                </a:tc>
                <a:tc>
                  <a:txBody>
                    <a:bodyPr/>
                    <a:lstStyle/>
                    <a:p>
                      <a:r>
                        <a:rPr lang="en-LV" dirty="0"/>
                        <a:t>The main idea being “sold” is that beer is an excellent way to help people have a better time. Although the woman’s partner could have invited her to start dancing in a silly way without the beer, it is implied that the beer is the key to this happening as he goes to the refridgerator first and taking out the cans before doing so.</a:t>
                      </a:r>
                    </a:p>
                  </a:txBody>
                  <a:tcPr/>
                </a:tc>
                <a:extLst>
                  <a:ext uri="{0D108BD9-81ED-4DB2-BD59-A6C34878D82A}">
                    <a16:rowId xmlns:a16="http://schemas.microsoft.com/office/drawing/2014/main" val="3975285221"/>
                  </a:ext>
                </a:extLst>
              </a:tr>
              <a:tr h="2017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economic or political ideas are communicated in the message? </a:t>
                      </a:r>
                    </a:p>
                  </a:txBody>
                  <a:tcPr/>
                </a:tc>
                <a:tc>
                  <a:txBody>
                    <a:bodyPr/>
                    <a:lstStyle/>
                    <a:p>
                      <a:r>
                        <a:rPr lang="en-LV" dirty="0"/>
                        <a:t>Aside from the idea about the beer, the commercial portrays a middle-class couple who is spending free time together in what appears to be a modern home. They do not appear to have children and only a dog, which is a more normal situation for people their age than it would have been 20-30 years ago.</a:t>
                      </a:r>
                    </a:p>
                  </a:txBody>
                  <a:tcPr/>
                </a:tc>
                <a:extLst>
                  <a:ext uri="{0D108BD9-81ED-4DB2-BD59-A6C34878D82A}">
                    <a16:rowId xmlns:a16="http://schemas.microsoft.com/office/drawing/2014/main" val="871097894"/>
                  </a:ext>
                </a:extLst>
              </a:tr>
              <a:tr h="20179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What ideas or perspectives are left out? </a:t>
                      </a:r>
                    </a:p>
                  </a:txBody>
                  <a:tcPr/>
                </a:tc>
                <a:tc>
                  <a:txBody>
                    <a:bodyPr/>
                    <a:lstStyle/>
                    <a:p>
                      <a:r>
                        <a:rPr lang="en-LV" dirty="0"/>
                        <a:t>The main thing that is “left out” is the worrying fact that they seem to be drinking beer in the early afternoon as if it is a totally normal occurance, which could be a potential sign of aolcohol dependency.</a:t>
                      </a:r>
                    </a:p>
                  </a:txBody>
                  <a:tcPr/>
                </a:tc>
                <a:extLst>
                  <a:ext uri="{0D108BD9-81ED-4DB2-BD59-A6C34878D82A}">
                    <a16:rowId xmlns:a16="http://schemas.microsoft.com/office/drawing/2014/main" val="322503606"/>
                  </a:ext>
                </a:extLst>
              </a:tr>
            </a:tbl>
          </a:graphicData>
        </a:graphic>
      </p:graphicFrame>
    </p:spTree>
    <p:extLst>
      <p:ext uri="{BB962C8B-B14F-4D97-AF65-F5344CB8AC3E}">
        <p14:creationId xmlns:p14="http://schemas.microsoft.com/office/powerpoint/2010/main" val="22517638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CA8CD-6482-DB90-3451-2C78467F25DA}"/>
              </a:ext>
            </a:extLst>
          </p:cNvPr>
          <p:cNvSpPr>
            <a:spLocks noGrp="1"/>
          </p:cNvSpPr>
          <p:nvPr>
            <p:ph type="title"/>
          </p:nvPr>
        </p:nvSpPr>
        <p:spPr>
          <a:xfrm>
            <a:off x="823210" y="1"/>
            <a:ext cx="10515600" cy="734518"/>
          </a:xfrm>
        </p:spPr>
        <p:txBody>
          <a:bodyPr/>
          <a:lstStyle/>
          <a:p>
            <a:r>
              <a:rPr lang="en-GB" dirty="0"/>
              <a:t>5. Why is this message being sent?</a:t>
            </a:r>
            <a:endParaRPr lang="en-LV" dirty="0"/>
          </a:p>
        </p:txBody>
      </p:sp>
      <p:sp>
        <p:nvSpPr>
          <p:cNvPr id="3" name="Content Placeholder 2">
            <a:extLst>
              <a:ext uri="{FF2B5EF4-FFF2-40B4-BE49-F238E27FC236}">
                <a16:creationId xmlns:a16="http://schemas.microsoft.com/office/drawing/2014/main" id="{BB4E16CE-EECC-01AE-4DD7-E463C7ECED04}"/>
              </a:ext>
            </a:extLst>
          </p:cNvPr>
          <p:cNvSpPr>
            <a:spLocks noGrp="1"/>
          </p:cNvSpPr>
          <p:nvPr>
            <p:ph idx="1"/>
          </p:nvPr>
        </p:nvSpPr>
        <p:spPr>
          <a:xfrm>
            <a:off x="0" y="914400"/>
            <a:ext cx="5561351" cy="5943600"/>
          </a:xfrm>
        </p:spPr>
        <p:txBody>
          <a:bodyPr>
            <a:normAutofit lnSpcReduction="10000"/>
          </a:bodyPr>
          <a:lstStyle/>
          <a:p>
            <a:r>
              <a:rPr lang="en-GB" dirty="0"/>
              <a:t>Who’s in control of the creation and transmission of this message? </a:t>
            </a:r>
          </a:p>
          <a:p>
            <a:r>
              <a:rPr lang="en-GB" dirty="0"/>
              <a:t>Why are they sending it? How do you know? Who are they sending it to? How do you know? </a:t>
            </a:r>
          </a:p>
          <a:p>
            <a:r>
              <a:rPr lang="en-GB" dirty="0"/>
              <a:t>What’s being sold in this message? What’s being told? Who profits from this message? </a:t>
            </a:r>
          </a:p>
          <a:p>
            <a:r>
              <a:rPr lang="en-GB" dirty="0"/>
              <a:t>Who is served by or benefits from the message – the public? – private interests? – individuals? – institutions?</a:t>
            </a:r>
          </a:p>
          <a:p>
            <a:r>
              <a:rPr lang="en-GB" dirty="0"/>
              <a:t>Who pays for it? </a:t>
            </a:r>
          </a:p>
          <a:p>
            <a:endParaRPr lang="en-GB" dirty="0"/>
          </a:p>
        </p:txBody>
      </p:sp>
      <p:sp>
        <p:nvSpPr>
          <p:cNvPr id="4" name="TextBox 3">
            <a:extLst>
              <a:ext uri="{FF2B5EF4-FFF2-40B4-BE49-F238E27FC236}">
                <a16:creationId xmlns:a16="http://schemas.microsoft.com/office/drawing/2014/main" id="{8B0C94D7-F291-8194-DBC6-6A1B183D826B}"/>
              </a:ext>
            </a:extLst>
          </p:cNvPr>
          <p:cNvSpPr txBox="1"/>
          <p:nvPr/>
        </p:nvSpPr>
        <p:spPr>
          <a:xfrm>
            <a:off x="6385034" y="6488668"/>
            <a:ext cx="5329088" cy="369332"/>
          </a:xfrm>
          <a:prstGeom prst="rect">
            <a:avLst/>
          </a:prstGeom>
          <a:noFill/>
        </p:spPr>
        <p:txBody>
          <a:bodyPr wrap="none" rtlCol="0">
            <a:spAutoFit/>
          </a:bodyPr>
          <a:lstStyle/>
          <a:p>
            <a:r>
              <a:rPr lang="en-GB" dirty="0"/>
              <a:t>https://</a:t>
            </a:r>
            <a:r>
              <a:rPr lang="en-GB" dirty="0" err="1"/>
              <a:t>www.youtube.com</a:t>
            </a:r>
            <a:r>
              <a:rPr lang="en-GB" dirty="0"/>
              <a:t>/</a:t>
            </a:r>
            <a:r>
              <a:rPr lang="en-GB" dirty="0" err="1"/>
              <a:t>watch?v</a:t>
            </a:r>
            <a:r>
              <a:rPr lang="en-GB" dirty="0"/>
              <a:t>=keOaQm6RpBg</a:t>
            </a:r>
            <a:endParaRPr lang="en-LV" dirty="0"/>
          </a:p>
        </p:txBody>
      </p:sp>
      <p:pic>
        <p:nvPicPr>
          <p:cNvPr id="5" name="Online Media 6" descr="Ed's Heinz Ad">
            <a:hlinkClick r:id="" action="ppaction://media"/>
            <a:extLst>
              <a:ext uri="{FF2B5EF4-FFF2-40B4-BE49-F238E27FC236}">
                <a16:creationId xmlns:a16="http://schemas.microsoft.com/office/drawing/2014/main" id="{45E2BFAF-0E75-B5C7-50A5-2EB8932D41CE}"/>
              </a:ext>
            </a:extLst>
          </p:cNvPr>
          <p:cNvPicPr>
            <a:picLocks noRot="1" noChangeAspect="1"/>
          </p:cNvPicPr>
          <p:nvPr>
            <a:videoFile r:link="rId1"/>
          </p:nvPr>
        </p:nvPicPr>
        <p:blipFill>
          <a:blip r:embed="rId3"/>
          <a:stretch>
            <a:fillRect/>
          </a:stretch>
        </p:blipFill>
        <p:spPr>
          <a:xfrm>
            <a:off x="5516380" y="1685432"/>
            <a:ext cx="6675620" cy="3771725"/>
          </a:xfrm>
          <a:prstGeom prst="rect">
            <a:avLst/>
          </a:prstGeom>
        </p:spPr>
      </p:pic>
    </p:spTree>
    <p:extLst>
      <p:ext uri="{BB962C8B-B14F-4D97-AF65-F5344CB8AC3E}">
        <p14:creationId xmlns:p14="http://schemas.microsoft.com/office/powerpoint/2010/main" val="394645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p:cTn id="12" fill="hold" display="0">
                  <p:stCondLst>
                    <p:cond delay="indefinite"/>
                  </p:stCondLst>
                </p:cTn>
                <p:tgtEl>
                  <p:spTgt spid="5"/>
                </p:tgtEl>
              </p:cMediaNode>
            </p:vide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20227-E22D-734C-A93A-58EB58EAE1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53FD5C-72D7-4912-B887-60FE11DD0BB4}"/>
              </a:ext>
            </a:extLst>
          </p:cNvPr>
          <p:cNvSpPr>
            <a:spLocks noGrp="1"/>
          </p:cNvSpPr>
          <p:nvPr>
            <p:ph type="title"/>
          </p:nvPr>
        </p:nvSpPr>
        <p:spPr>
          <a:xfrm>
            <a:off x="0" y="520261"/>
            <a:ext cx="12192000" cy="441435"/>
          </a:xfrm>
        </p:spPr>
        <p:txBody>
          <a:bodyPr>
            <a:normAutofit fontScale="90000"/>
          </a:bodyPr>
          <a:lstStyle/>
          <a:p>
            <a:r>
              <a:rPr lang="en-GB" dirty="0"/>
              <a:t>4. What lifestyles, values and points of view are represented in, or omitted from, this message?</a:t>
            </a:r>
            <a:endParaRPr lang="en-LV" dirty="0"/>
          </a:p>
        </p:txBody>
      </p:sp>
      <p:graphicFrame>
        <p:nvGraphicFramePr>
          <p:cNvPr id="4" name="Table 3">
            <a:extLst>
              <a:ext uri="{FF2B5EF4-FFF2-40B4-BE49-F238E27FC236}">
                <a16:creationId xmlns:a16="http://schemas.microsoft.com/office/drawing/2014/main" id="{0451BA5E-0BEF-AFA8-46E6-A260D8A297F3}"/>
              </a:ext>
            </a:extLst>
          </p:cNvPr>
          <p:cNvGraphicFramePr>
            <a:graphicFrameLocks noGrp="1"/>
          </p:cNvGraphicFramePr>
          <p:nvPr>
            <p:extLst>
              <p:ext uri="{D42A27DB-BD31-4B8C-83A1-F6EECF244321}">
                <p14:modId xmlns:p14="http://schemas.microsoft.com/office/powerpoint/2010/main" val="480070418"/>
              </p:ext>
            </p:extLst>
          </p:nvPr>
        </p:nvGraphicFramePr>
        <p:xfrm>
          <a:off x="0" y="1333712"/>
          <a:ext cx="12192000" cy="5509297"/>
        </p:xfrm>
        <a:graphic>
          <a:graphicData uri="http://schemas.openxmlformats.org/drawingml/2006/table">
            <a:tbl>
              <a:tblPr firstRow="1" bandRow="1">
                <a:tableStyleId>{5C22544A-7EE6-4342-B048-85BDC9FD1C3A}</a:tableStyleId>
              </a:tblPr>
              <a:tblGrid>
                <a:gridCol w="3074276">
                  <a:extLst>
                    <a:ext uri="{9D8B030D-6E8A-4147-A177-3AD203B41FA5}">
                      <a16:colId xmlns:a16="http://schemas.microsoft.com/office/drawing/2014/main" val="4026747065"/>
                    </a:ext>
                  </a:extLst>
                </a:gridCol>
                <a:gridCol w="9117724">
                  <a:extLst>
                    <a:ext uri="{9D8B030D-6E8A-4147-A177-3AD203B41FA5}">
                      <a16:colId xmlns:a16="http://schemas.microsoft.com/office/drawing/2014/main" val="1565093017"/>
                    </a:ext>
                  </a:extLst>
                </a:gridCol>
              </a:tblGrid>
              <a:tr h="371933">
                <a:tc>
                  <a:txBody>
                    <a:bodyPr/>
                    <a:lstStyle/>
                    <a:p>
                      <a:r>
                        <a:rPr lang="en-LV" dirty="0"/>
                        <a:t>Question</a:t>
                      </a:r>
                    </a:p>
                  </a:txBody>
                  <a:tcPr/>
                </a:tc>
                <a:tc>
                  <a:txBody>
                    <a:bodyPr/>
                    <a:lstStyle/>
                    <a:p>
                      <a:r>
                        <a:rPr lang="en-LV" dirty="0"/>
                        <a:t>Answer</a:t>
                      </a:r>
                    </a:p>
                  </a:txBody>
                  <a:tcPr/>
                </a:tc>
                <a:extLst>
                  <a:ext uri="{0D108BD9-81ED-4DB2-BD59-A6C34878D82A}">
                    <a16:rowId xmlns:a16="http://schemas.microsoft.com/office/drawing/2014/main" val="2955752089"/>
                  </a:ext>
                </a:extLst>
              </a:tr>
              <a:tr h="1766682">
                <a:tc>
                  <a:txBody>
                    <a:bodyPr/>
                    <a:lstStyle/>
                    <a:p>
                      <a:r>
                        <a:rPr lang="en-GB" dirty="0"/>
                        <a:t>Who’s in control of the creation and transmission of this message? </a:t>
                      </a:r>
                    </a:p>
                  </a:txBody>
                  <a:tcPr/>
                </a:tc>
                <a:tc>
                  <a:txBody>
                    <a:bodyPr/>
                    <a:lstStyle/>
                    <a:p>
                      <a:r>
                        <a:rPr lang="en-LV" dirty="0"/>
                        <a:t>The main parties in control of the advertisement’s creation are the advertising firm that has been hired, the </a:t>
                      </a:r>
                      <a:r>
                        <a:rPr lang="en-GB" dirty="0"/>
                        <a:t>Kraft Heinz Foods Company</a:t>
                      </a:r>
                      <a:r>
                        <a:rPr lang="en-LV" dirty="0"/>
                        <a:t>, and Ed Sheeran’s team, as they all have to agree on the content that is shown. The transmission of the advertisement is controleld mostly by the TV networks that show it, as it is their decision whether or not they will, and the government agency that regulates ads, as it must follow all regulations. Since it is uploaded on YouTube, it must follow all rules of the platform as well.</a:t>
                      </a:r>
                      <a:endParaRPr lang="en-LV" b="1" dirty="0"/>
                    </a:p>
                  </a:txBody>
                  <a:tcPr/>
                </a:tc>
                <a:extLst>
                  <a:ext uri="{0D108BD9-81ED-4DB2-BD59-A6C34878D82A}">
                    <a16:rowId xmlns:a16="http://schemas.microsoft.com/office/drawing/2014/main" val="1869209382"/>
                  </a:ext>
                </a:extLst>
              </a:tr>
              <a:tr h="953117">
                <a:tc>
                  <a:txBody>
                    <a:bodyPr/>
                    <a:lstStyle/>
                    <a:p>
                      <a:r>
                        <a:rPr lang="en-GB" dirty="0"/>
                        <a:t>Who is the target audience?</a:t>
                      </a:r>
                    </a:p>
                  </a:txBody>
                  <a:tcPr/>
                </a:tc>
                <a:tc>
                  <a:txBody>
                    <a:bodyPr/>
                    <a:lstStyle/>
                    <a:p>
                      <a:r>
                        <a:rPr lang="en-US" noProof="0" dirty="0"/>
                        <a:t>Since Ed Sheeran mostly appeals to people from the Gen Z, </a:t>
                      </a:r>
                      <a:r>
                        <a:rPr lang="en-US" noProof="0" dirty="0" err="1"/>
                        <a:t>Millenial</a:t>
                      </a:r>
                      <a:r>
                        <a:rPr lang="en-US" noProof="0" dirty="0"/>
                        <a:t>, and Gen X generations, and since the ad is quite negative towards the upper class, the target audience is likely lower to middle class English speakers ages 18-50</a:t>
                      </a:r>
                      <a:r>
                        <a:rPr lang="lv-LV" dirty="0"/>
                        <a:t>.</a:t>
                      </a:r>
                      <a:endParaRPr lang="en-LV" dirty="0"/>
                    </a:p>
                  </a:txBody>
                  <a:tcPr/>
                </a:tc>
                <a:extLst>
                  <a:ext uri="{0D108BD9-81ED-4DB2-BD59-A6C34878D82A}">
                    <a16:rowId xmlns:a16="http://schemas.microsoft.com/office/drawing/2014/main" val="2875770102"/>
                  </a:ext>
                </a:extLst>
              </a:tr>
              <a:tr h="1766682">
                <a:tc>
                  <a:txBody>
                    <a:bodyPr/>
                    <a:lstStyle/>
                    <a:p>
                      <a:r>
                        <a:rPr lang="en-GB" dirty="0"/>
                        <a:t>Who is served by or benefits from the message – the public? – private interests? – individuals? – institutions?</a:t>
                      </a:r>
                    </a:p>
                  </a:txBody>
                  <a:tcPr/>
                </a:tc>
                <a:tc>
                  <a:txBody>
                    <a:bodyPr/>
                    <a:lstStyle/>
                    <a:p>
                      <a:r>
                        <a:rPr lang="en-LV" dirty="0"/>
                        <a:t>The Heinz ketchup company obviously benefits from th</a:t>
                      </a:r>
                      <a:r>
                        <a:rPr lang="en-GB" dirty="0"/>
                        <a:t>is</a:t>
                      </a:r>
                      <a:r>
                        <a:rPr lang="en-LV" dirty="0"/>
                        <a:t> content, as they hope that people will go and buy their ketchup after watching it and that this will increase their sales and their profits. Ed Sheeran also benefits from th</a:t>
                      </a:r>
                      <a:r>
                        <a:rPr lang="en-GB" dirty="0"/>
                        <a:t>is</a:t>
                      </a:r>
                      <a:r>
                        <a:rPr lang="en-LV" dirty="0"/>
                        <a:t> message as it adds to the “average person” public person he carefully creates with his music (despite being a multi-millionaire). The government might benefit as it could lead to increased value added tax revenue. The network benefits as the company pays for the advertising time.</a:t>
                      </a:r>
                    </a:p>
                  </a:txBody>
                  <a:tcPr/>
                </a:tc>
                <a:extLst>
                  <a:ext uri="{0D108BD9-81ED-4DB2-BD59-A6C34878D82A}">
                    <a16:rowId xmlns:a16="http://schemas.microsoft.com/office/drawing/2014/main" val="871097894"/>
                  </a:ext>
                </a:extLst>
              </a:tr>
              <a:tr h="650883">
                <a:tc>
                  <a:txBody>
                    <a:bodyPr/>
                    <a:lstStyle/>
                    <a:p>
                      <a:r>
                        <a:rPr lang="en-GB" dirty="0"/>
                        <a:t>Who pays for it? </a:t>
                      </a:r>
                    </a:p>
                  </a:txBody>
                  <a:tcPr/>
                </a:tc>
                <a:tc>
                  <a:txBody>
                    <a:bodyPr/>
                    <a:lstStyle/>
                    <a:p>
                      <a:r>
                        <a:rPr lang="en-LV" dirty="0"/>
                        <a:t>The </a:t>
                      </a:r>
                      <a:r>
                        <a:rPr lang="en-GB" dirty="0"/>
                        <a:t>Kraft Heinz Foods Company most likely pays for this content as they are the ones who have commissioned its creation.</a:t>
                      </a:r>
                      <a:endParaRPr lang="en-LV" dirty="0"/>
                    </a:p>
                  </a:txBody>
                  <a:tcPr/>
                </a:tc>
                <a:extLst>
                  <a:ext uri="{0D108BD9-81ED-4DB2-BD59-A6C34878D82A}">
                    <a16:rowId xmlns:a16="http://schemas.microsoft.com/office/drawing/2014/main" val="322503606"/>
                  </a:ext>
                </a:extLst>
              </a:tr>
            </a:tbl>
          </a:graphicData>
        </a:graphic>
      </p:graphicFrame>
    </p:spTree>
    <p:extLst>
      <p:ext uri="{BB962C8B-B14F-4D97-AF65-F5344CB8AC3E}">
        <p14:creationId xmlns:p14="http://schemas.microsoft.com/office/powerpoint/2010/main" val="41968025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71BCD-D403-E210-165A-8407478AB614}"/>
              </a:ext>
            </a:extLst>
          </p:cNvPr>
          <p:cNvSpPr>
            <a:spLocks noGrp="1"/>
          </p:cNvSpPr>
          <p:nvPr>
            <p:ph type="title"/>
          </p:nvPr>
        </p:nvSpPr>
        <p:spPr/>
        <p:txBody>
          <a:bodyPr/>
          <a:lstStyle/>
          <a:p>
            <a:r>
              <a:rPr lang="en-LV" dirty="0"/>
              <a:t>Other useful media literacy resources</a:t>
            </a:r>
          </a:p>
        </p:txBody>
      </p:sp>
      <p:sp>
        <p:nvSpPr>
          <p:cNvPr id="3" name="Content Placeholder 2">
            <a:extLst>
              <a:ext uri="{FF2B5EF4-FFF2-40B4-BE49-F238E27FC236}">
                <a16:creationId xmlns:a16="http://schemas.microsoft.com/office/drawing/2014/main" id="{D2D160E6-AE21-A2B8-84BD-B2C01871C6AE}"/>
              </a:ext>
            </a:extLst>
          </p:cNvPr>
          <p:cNvSpPr>
            <a:spLocks noGrp="1"/>
          </p:cNvSpPr>
          <p:nvPr>
            <p:ph idx="1"/>
          </p:nvPr>
        </p:nvSpPr>
        <p:spPr/>
        <p:txBody>
          <a:bodyPr>
            <a:normAutofit/>
          </a:bodyPr>
          <a:lstStyle/>
          <a:p>
            <a:pPr rtl="0" fontAlgn="base">
              <a:buFont typeface="Arial" panose="020B0604020202020204" pitchFamily="34" charset="0"/>
              <a:buChar char="•"/>
            </a:pPr>
            <a:r>
              <a:rPr lang="lv-LV" sz="2400" b="0" i="0" u="sng" strike="noStrike" dirty="0">
                <a:solidFill>
                  <a:srgbClr val="1155CC"/>
                </a:solidFill>
                <a:effectLst/>
                <a:latin typeface="Arial" panose="020B0604020202020204" pitchFamily="34" charset="0"/>
                <a:hlinkClick r:id="rId2"/>
              </a:rPr>
              <a:t>A </a:t>
            </a:r>
            <a:r>
              <a:rPr lang="lv-LV" sz="2400" u="sng" dirty="0">
                <a:solidFill>
                  <a:srgbClr val="1155CC"/>
                </a:solidFill>
                <a:latin typeface="Arial" panose="020B0604020202020204" pitchFamily="34" charset="0"/>
                <a:hlinkClick r:id="rId2"/>
              </a:rPr>
              <a:t>d</a:t>
            </a:r>
            <a:r>
              <a:rPr lang="lv-LV" sz="2400" b="0" i="0" u="sng" strike="noStrike" dirty="0">
                <a:solidFill>
                  <a:srgbClr val="1155CC"/>
                </a:solidFill>
                <a:effectLst/>
                <a:latin typeface="Arial" panose="020B0604020202020204" pitchFamily="34" charset="0"/>
                <a:hlinkClick r:id="rId2"/>
              </a:rPr>
              <a:t>isinformation game about fake news (lv, en, ru)</a:t>
            </a:r>
            <a:endParaRPr lang="lv-LV" sz="24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lv-LV" sz="2400" u="sng" dirty="0">
                <a:solidFill>
                  <a:srgbClr val="1155CC"/>
                </a:solidFill>
                <a:latin typeface="Arial" panose="020B0604020202020204" pitchFamily="34" charset="0"/>
                <a:hlinkClick r:id="rId3"/>
              </a:rPr>
              <a:t>A d</a:t>
            </a:r>
            <a:r>
              <a:rPr lang="lv-LV" sz="2400" b="0" i="0" u="sng" strike="noStrike" dirty="0">
                <a:solidFill>
                  <a:srgbClr val="1155CC"/>
                </a:solidFill>
                <a:effectLst/>
                <a:latin typeface="Arial" panose="020B0604020202020204" pitchFamily="34" charset="0"/>
                <a:hlinkClick r:id="rId3"/>
              </a:rPr>
              <a:t>isinformation game about COVID-19 (lv, en, ru, de, fr, ua)</a:t>
            </a:r>
            <a:endParaRPr lang="lv-LV" sz="24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lv-LV" sz="2400" b="0" i="0" u="sng" strike="noStrike" dirty="0">
                <a:solidFill>
                  <a:srgbClr val="1155CC"/>
                </a:solidFill>
                <a:effectLst/>
                <a:latin typeface="Arial" panose="020B0604020202020204" pitchFamily="34" charset="0"/>
                <a:hlinkClick r:id="rId4"/>
              </a:rPr>
              <a:t>A Kahoot game about disinforamtion (lv)</a:t>
            </a:r>
            <a:endParaRPr lang="lv-LV" sz="24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lv-LV" sz="2400" u="sng" dirty="0">
                <a:solidFill>
                  <a:srgbClr val="1155CC"/>
                </a:solidFill>
                <a:latin typeface="Arial" panose="020B0604020202020204" pitchFamily="34" charset="0"/>
                <a:hlinkClick r:id="rId5"/>
              </a:rPr>
              <a:t>A f</a:t>
            </a:r>
            <a:r>
              <a:rPr lang="lv-LV" sz="2400" b="0" i="0" u="sng" strike="noStrike" dirty="0">
                <a:solidFill>
                  <a:srgbClr val="1155CC"/>
                </a:solidFill>
                <a:effectLst/>
                <a:latin typeface="Arial" panose="020B0604020202020204" pitchFamily="34" charset="0"/>
                <a:hlinkClick r:id="rId5"/>
              </a:rPr>
              <a:t>ake profile quiz (en)</a:t>
            </a:r>
            <a:endParaRPr lang="lv-LV" sz="2400" b="0" i="0" u="none" strike="noStrike" dirty="0">
              <a:solidFill>
                <a:srgbClr val="000000"/>
              </a:solidFill>
              <a:effectLst/>
              <a:latin typeface="Arial" panose="020B0604020202020204" pitchFamily="34" charset="0"/>
            </a:endParaRPr>
          </a:p>
          <a:p>
            <a:r>
              <a:rPr lang="lv-LV" sz="2400" u="sng" dirty="0">
                <a:solidFill>
                  <a:srgbClr val="1155CC"/>
                </a:solidFill>
                <a:latin typeface="Arial" panose="020B0604020202020204" pitchFamily="34" charset="0"/>
                <a:hlinkClick r:id="rId6"/>
              </a:rPr>
              <a:t>A w</a:t>
            </a:r>
            <a:r>
              <a:rPr lang="lv-LV" sz="2400" b="0" i="0" u="sng" strike="noStrike" dirty="0">
                <a:solidFill>
                  <a:srgbClr val="1155CC"/>
                </a:solidFill>
                <a:effectLst/>
                <a:latin typeface="Arial" panose="020B0604020202020204" pitchFamily="34" charset="0"/>
                <a:hlinkClick r:id="rId6"/>
              </a:rPr>
              <a:t>ebsite about logical fallaies with a poster (lv, en, ru, de, fr)</a:t>
            </a:r>
            <a:endParaRPr lang="lv-LV" sz="2400" b="0" i="0" u="sng" strike="noStrike" dirty="0">
              <a:solidFill>
                <a:srgbClr val="1155CC"/>
              </a:solidFill>
              <a:effectLst/>
              <a:latin typeface="Arial" panose="020B0604020202020204" pitchFamily="34" charset="0"/>
            </a:endParaRPr>
          </a:p>
          <a:p>
            <a:r>
              <a:rPr lang="en-GB" sz="2400" u="sng" dirty="0">
                <a:solidFill>
                  <a:srgbClr val="1155CC"/>
                </a:solidFill>
                <a:latin typeface="Arial" panose="020B0604020202020204" pitchFamily="34" charset="0"/>
                <a:hlinkClick r:id="rId7"/>
              </a:rPr>
              <a:t>A v</a:t>
            </a:r>
            <a:r>
              <a:rPr lang="en-GB" sz="2400" b="0" i="0" u="sng" strike="noStrike" dirty="0">
                <a:solidFill>
                  <a:srgbClr val="1155CC"/>
                </a:solidFill>
                <a:effectLst/>
                <a:latin typeface="Arial" panose="020B0604020202020204" pitchFamily="34" charset="0"/>
                <a:hlinkClick r:id="rId7"/>
              </a:rPr>
              <a:t>ideo about media ethics (en)</a:t>
            </a:r>
            <a:endParaRPr lang="en-GB" sz="2400" b="0" i="0" u="sng" strike="noStrike" dirty="0">
              <a:solidFill>
                <a:srgbClr val="1155CC"/>
              </a:solidFill>
              <a:effectLst/>
              <a:latin typeface="Arial" panose="020B0604020202020204" pitchFamily="34" charset="0"/>
            </a:endParaRPr>
          </a:p>
          <a:p>
            <a:r>
              <a:rPr lang="en-GB" sz="2400" u="sng" dirty="0">
                <a:solidFill>
                  <a:srgbClr val="1155CC"/>
                </a:solidFill>
                <a:latin typeface="Arial" panose="020B0604020202020204" pitchFamily="34" charset="0"/>
                <a:hlinkClick r:id="rId8"/>
              </a:rPr>
              <a:t>A v</a:t>
            </a:r>
            <a:r>
              <a:rPr lang="en-GB" sz="2400" b="0" i="0" u="sng" strike="noStrike" dirty="0">
                <a:solidFill>
                  <a:srgbClr val="1155CC"/>
                </a:solidFill>
                <a:effectLst/>
                <a:latin typeface="Arial" panose="020B0604020202020204" pitchFamily="34" charset="0"/>
                <a:hlinkClick r:id="rId8"/>
              </a:rPr>
              <a:t>ideo about media ownership (en)</a:t>
            </a:r>
            <a:endParaRPr lang="en-GB" sz="2400" u="sng" dirty="0">
              <a:solidFill>
                <a:srgbClr val="1155CC"/>
              </a:solidFill>
              <a:latin typeface="Arial" panose="020B0604020202020204" pitchFamily="34" charset="0"/>
            </a:endParaRPr>
          </a:p>
          <a:p>
            <a:pPr rtl="0" fontAlgn="base">
              <a:buFont typeface="Arial" panose="020B0604020202020204" pitchFamily="34" charset="0"/>
              <a:buChar char="•"/>
            </a:pPr>
            <a:r>
              <a:rPr lang="lv-LV" sz="2400" b="0" i="0" u="sng" strike="noStrike" dirty="0">
                <a:solidFill>
                  <a:srgbClr val="1155CC"/>
                </a:solidFill>
                <a:effectLst/>
                <a:latin typeface="Arial" panose="020B0604020202020204" pitchFamily="34" charset="0"/>
                <a:hlinkClick r:id="rId9"/>
              </a:rPr>
              <a:t>A list of common advertising techniques(lv, en)</a:t>
            </a:r>
            <a:endParaRPr lang="lv-LV" sz="2400" b="0" i="0" u="none" strike="noStrike" dirty="0">
              <a:solidFill>
                <a:srgbClr val="000000"/>
              </a:solidFill>
              <a:effectLst/>
              <a:latin typeface="Arial" panose="020B0604020202020204" pitchFamily="34" charset="0"/>
            </a:endParaRPr>
          </a:p>
          <a:p>
            <a:pPr rtl="0" fontAlgn="base">
              <a:buFont typeface="Arial" panose="020B0604020202020204" pitchFamily="34" charset="0"/>
              <a:buChar char="•"/>
            </a:pPr>
            <a:r>
              <a:rPr lang="lv-LV" sz="2400" b="0" i="0" u="sng" strike="noStrike" dirty="0">
                <a:solidFill>
                  <a:srgbClr val="1155CC"/>
                </a:solidFill>
                <a:effectLst/>
                <a:latin typeface="Arial" panose="020B0604020202020204" pitchFamily="34" charset="0"/>
                <a:hlinkClick r:id="rId10"/>
              </a:rPr>
              <a:t>A Kahoot game about common advertising techniques(lv, en)</a:t>
            </a:r>
            <a:endParaRPr lang="lv-LV" sz="2400" b="0" i="0" u="none" strike="noStrike" dirty="0">
              <a:solidFill>
                <a:srgbClr val="000000"/>
              </a:solidFill>
              <a:effectLst/>
              <a:latin typeface="Arial" panose="020B0604020202020204" pitchFamily="34" charset="0"/>
            </a:endParaRPr>
          </a:p>
          <a:p>
            <a:pPr marL="0" indent="0">
              <a:buNone/>
            </a:pPr>
            <a:endParaRPr lang="en-LV" sz="2400" dirty="0"/>
          </a:p>
        </p:txBody>
      </p:sp>
    </p:spTree>
    <p:extLst>
      <p:ext uri="{BB962C8B-B14F-4D97-AF65-F5344CB8AC3E}">
        <p14:creationId xmlns:p14="http://schemas.microsoft.com/office/powerpoint/2010/main" val="2697656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2537</TotalTime>
  <Words>5455</Words>
  <Application>Microsoft Office PowerPoint</Application>
  <PresentationFormat>Platekrāna</PresentationFormat>
  <Paragraphs>242</Paragraphs>
  <Slides>36</Slides>
  <Notes>0</Notes>
  <HiddenSlides>0</HiddenSlides>
  <MMClips>4</MMClips>
  <ScaleCrop>false</ScaleCrop>
  <HeadingPairs>
    <vt:vector size="6" baseType="variant">
      <vt:variant>
        <vt:lpstr>Lietotie fonti</vt:lpstr>
      </vt:variant>
      <vt:variant>
        <vt:i4>6</vt:i4>
      </vt:variant>
      <vt:variant>
        <vt:lpstr>Dizains</vt:lpstr>
      </vt:variant>
      <vt:variant>
        <vt:i4>1</vt:i4>
      </vt:variant>
      <vt:variant>
        <vt:lpstr>Slaidu virsraksti</vt:lpstr>
      </vt:variant>
      <vt:variant>
        <vt:i4>36</vt:i4>
      </vt:variant>
    </vt:vector>
  </HeadingPairs>
  <TitlesOfParts>
    <vt:vector size="43" baseType="lpstr">
      <vt:lpstr>Aptos</vt:lpstr>
      <vt:lpstr>Aptos Display</vt:lpstr>
      <vt:lpstr>Arial</vt:lpstr>
      <vt:lpstr>Calibri</vt:lpstr>
      <vt:lpstr>inherit</vt:lpstr>
      <vt:lpstr>Lato</vt:lpstr>
      <vt:lpstr>Office Theme</vt:lpstr>
      <vt:lpstr>LATE’s TPD Course 2024-2025 “21st Century Skills and Media Literacy” (supported by the British Council in Latvia) </vt:lpstr>
      <vt:lpstr>Practical Methods to Develop Media Literacy in the EFL Classroom and Using Authentic Text to Improve and Evaluate EFL Students' Media Literacy and Language Skills</vt:lpstr>
      <vt:lpstr>Definitions: Media Literacy</vt:lpstr>
      <vt:lpstr>Definitions</vt:lpstr>
      <vt:lpstr>What media literacy is not:</vt:lpstr>
      <vt:lpstr>State foreign language primary education curriculum standards regarding media literacy:</vt:lpstr>
      <vt:lpstr>Standards regarding evaluation of information:  VS.9.1.1.1. Consciously uses diverse thinking strategies (e.g., determining cause-and-effect relationships) in language learning and cognition in other areas of learning, searching for and comparing necessary information in different languages ​​and sources. VS.9.1.1.10. Independently selects texts in the virtual environment on topics of interest to them, evaluates the reliability of the information obtained, refers to the source of information. Communicates and collaborates using various tools and techniques for obtaining information, learning, and entertainment. VS.9.2.1.4 Evaluates the reliability of information on the web, such as news portals and social networks, and verifies sources. Shares information responsibly (blog posts, forum comments).    </vt:lpstr>
      <vt:lpstr>PowerPoint prezentācija</vt:lpstr>
      <vt:lpstr>Evaluating sources of information</vt:lpstr>
      <vt:lpstr>The author provides their information sources (references)</vt:lpstr>
      <vt:lpstr>The author is well qualified to talk about the topic</vt:lpstr>
      <vt:lpstr>The overall tone of the article is neutral and professional</vt:lpstr>
      <vt:lpstr>The web address (URL) ends with .gov (government institution)</vt:lpstr>
      <vt:lpstr>The web address (URL) ends with .edu (educational institution)</vt:lpstr>
      <vt:lpstr>The author or website is attempting to sell a product or service related to the topic</vt:lpstr>
      <vt:lpstr>The author heavily uses anecdotal evidence</vt:lpstr>
      <vt:lpstr>The author makes bold or extreme claims about the topic</vt:lpstr>
      <vt:lpstr>The author attacks other people or organizations</vt:lpstr>
      <vt:lpstr>The author is interested in promoting themselves</vt:lpstr>
      <vt:lpstr>The information cannot be found anywhere else, or only in other suspicious sources</vt:lpstr>
      <vt:lpstr>VS.9.1.1.4. In accordance with the norms of behavior and communication, states that they understands what they have heard/read (for example, by formulating what the interlocutor said in theirown words), but if they does not understand what was said, asks the interlocutor to explain or clarify it.</vt:lpstr>
      <vt:lpstr>Norms that people should follow when communicating online:</vt:lpstr>
      <vt:lpstr>Task: On social media or in the comments of a news story, find an interaction which doesn’t follow the norms agreed on as a class. Rewrite the text so that it follows the norms.</vt:lpstr>
      <vt:lpstr>State foreign language secondary education curriculum standards regarding media literacy:</vt:lpstr>
      <vt:lpstr>The 5 key questions of media literacy</vt:lpstr>
      <vt:lpstr>1: Who created this message?</vt:lpstr>
      <vt:lpstr>1: Who created this message?</vt:lpstr>
      <vt:lpstr>2. What creative techniques are used to attract my attention?</vt:lpstr>
      <vt:lpstr>2. What creative techniques are used to attract attention?</vt:lpstr>
      <vt:lpstr>3. How might different people understand this message differently?</vt:lpstr>
      <vt:lpstr>3. How might different people understand this message differently?</vt:lpstr>
      <vt:lpstr>4. What lifestyles, values and points of view are represented in, or omitted from, this message?</vt:lpstr>
      <vt:lpstr>4. What lifestyles, values and points of view are represented in, or omitted from, this message?</vt:lpstr>
      <vt:lpstr>5. Why is this message being sent?</vt:lpstr>
      <vt:lpstr>4. What lifestyles, values and points of view are represented in, or omitted from, this message?</vt:lpstr>
      <vt:lpstr>Other useful media literacy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Joseph Jack Horgan</dc:creator>
  <cp:lastModifiedBy>Inga</cp:lastModifiedBy>
  <cp:revision>4</cp:revision>
  <dcterms:created xsi:type="dcterms:W3CDTF">2024-11-02T04:08:10Z</dcterms:created>
  <dcterms:modified xsi:type="dcterms:W3CDTF">2025-01-19T12:50:07Z</dcterms:modified>
</cp:coreProperties>
</file>