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6" r:id="rId2"/>
    <p:sldId id="256" r:id="rId3"/>
    <p:sldId id="257" r:id="rId4"/>
    <p:sldId id="258" r:id="rId5"/>
    <p:sldId id="275" r:id="rId6"/>
    <p:sldId id="270" r:id="rId7"/>
    <p:sldId id="271" r:id="rId8"/>
    <p:sldId id="272" r:id="rId9"/>
    <p:sldId id="273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5" r:id="rId20"/>
    <p:sldId id="284" r:id="rId21"/>
  </p:sldIdLst>
  <p:sldSz cx="12192000" cy="6858000"/>
  <p:notesSz cx="6858000" cy="9144000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4"/>
    <p:restoredTop sz="94624"/>
  </p:normalViewPr>
  <p:slideViewPr>
    <p:cSldViewPr snapToGrid="0">
      <p:cViewPr varScale="1">
        <p:scale>
          <a:sx n="40" d="100"/>
          <a:sy n="40" d="100"/>
        </p:scale>
        <p:origin x="38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B6BA-B003-85C2-B52D-B2B1652EA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B91BB-E4B7-68EC-B700-A1E38A2F1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877F1-8BA2-8486-2E8A-F6363CF4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FAFC-3331-ED4F-95A8-D42BB7E59B3C}" type="datetimeFigureOut">
              <a:rPr lang="en-LV" smtClean="0"/>
              <a:t>01/19/2025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2F99A-6F60-9EFF-DA6F-C9017492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EDF21-B56E-D566-3DB5-BC88FB73F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8558-559C-3B4B-9E2B-B9273177A322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6580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F96DF-050E-A460-7F3F-4CC349C76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5262F-05FC-76EB-73FD-37DB00B65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F24CD-08DB-1FE0-CE0E-AFCB2F7D2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FAFC-3331-ED4F-95A8-D42BB7E59B3C}" type="datetimeFigureOut">
              <a:rPr lang="en-LV" smtClean="0"/>
              <a:t>01/19/2025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23C4B-D3C5-6E7B-8E44-B0B77382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2D69B-712E-F0A6-F6A3-10215ECF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8558-559C-3B4B-9E2B-B9273177A322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82746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F3EAE7-8B97-7687-B774-A17B9AD03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FF0054-898E-9F85-2C4B-CF7810B23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A875E-C7B1-B737-027F-D5D42F3B7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FAFC-3331-ED4F-95A8-D42BB7E59B3C}" type="datetimeFigureOut">
              <a:rPr lang="en-LV" smtClean="0"/>
              <a:t>01/19/2025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55AD7-F36D-FAC0-72D3-98291238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CA9E6-0707-07BD-432C-26B2E164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8558-559C-3B4B-9E2B-B9273177A322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83216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8902C-D726-2A25-6C49-91DCD546E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6C7FC-6C15-6E8A-E439-4E8958A95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4CCDF-8DE3-1625-307A-C0AB8A4EC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FAFC-3331-ED4F-95A8-D42BB7E59B3C}" type="datetimeFigureOut">
              <a:rPr lang="en-LV" smtClean="0"/>
              <a:t>01/19/2025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F7FBF-D30E-66EF-27A9-2CA0F7AF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8670E-1B78-FBD1-A611-47F2D91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8558-559C-3B4B-9E2B-B9273177A322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05683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DE8C8-A503-AFDE-6760-3695864DA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E9D69-6782-B10E-7A0A-5787D72C4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0D1E9-D56A-24D4-46AA-88ACE05A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FAFC-3331-ED4F-95A8-D42BB7E59B3C}" type="datetimeFigureOut">
              <a:rPr lang="en-LV" smtClean="0"/>
              <a:t>01/19/2025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AE5DE-20AB-EE97-9C7D-740762CC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ED9EC-4AC2-3EF6-36C8-110FB3C7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8558-559C-3B4B-9E2B-B9273177A322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13969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62FA2-EC1E-EC27-2F7A-1FD4C195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EA285-A38B-AEC5-F13A-5A26A1ED3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85B95-8610-4DCA-8AD3-15E4CB4D2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72936-00B6-8564-6858-CB8FF2791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FAFC-3331-ED4F-95A8-D42BB7E59B3C}" type="datetimeFigureOut">
              <a:rPr lang="en-LV" smtClean="0"/>
              <a:t>01/19/2025</a:t>
            </a:fld>
            <a:endParaRPr lang="en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7A582-EAA0-4F51-5A13-8452630F7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D5D94-A44C-C154-A28F-84DC60065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8558-559C-3B4B-9E2B-B9273177A322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42308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314D2-2C8C-2617-2411-69A608A51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2253D-F115-E546-5706-553FD6E3A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E1F2C-7595-16A1-1C86-E43F33992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419E87-F3A5-80DC-3933-1931BDAB3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B18502-9935-9F7B-3881-9213A2933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D1ECEF-3961-95E2-CC27-C8EE4F05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FAFC-3331-ED4F-95A8-D42BB7E59B3C}" type="datetimeFigureOut">
              <a:rPr lang="en-LV" smtClean="0"/>
              <a:t>01/19/2025</a:t>
            </a:fld>
            <a:endParaRPr lang="en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909ACD-D8F9-AEEA-C9FB-BBBDCE663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612066-BB02-13D6-5D59-2DB31E17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8558-559C-3B4B-9E2B-B9273177A322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84034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0216-8230-27A7-052D-9054B46EE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A687C-624B-9D58-8B90-3A4E860E0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FAFC-3331-ED4F-95A8-D42BB7E59B3C}" type="datetimeFigureOut">
              <a:rPr lang="en-LV" smtClean="0"/>
              <a:t>01/19/2025</a:t>
            </a:fld>
            <a:endParaRPr lang="en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60B1-2229-9A83-8F45-8DC88791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742FA-1D2F-5B0E-A055-EB5F1FA7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8558-559C-3B4B-9E2B-B9273177A322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53977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BDE12-262D-06A6-F95F-9509D1B7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FAFC-3331-ED4F-95A8-D42BB7E59B3C}" type="datetimeFigureOut">
              <a:rPr lang="en-LV" smtClean="0"/>
              <a:t>01/19/2025</a:t>
            </a:fld>
            <a:endParaRPr lang="en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A2BC04-AC15-9B70-5630-446179DB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C8038-5D73-67EF-0ED2-18D127C8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8558-559C-3B4B-9E2B-B9273177A322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8346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6A7C-AFD9-9B7F-1D5F-18D323436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A7AEB-CC59-83B8-951B-A3B503988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6A3A9-9B41-7A07-F356-0031A9DB5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2F519-4F56-467F-DF57-F4601547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FAFC-3331-ED4F-95A8-D42BB7E59B3C}" type="datetimeFigureOut">
              <a:rPr lang="en-LV" smtClean="0"/>
              <a:t>01/19/2025</a:t>
            </a:fld>
            <a:endParaRPr lang="en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6AD7D-7949-B321-E53D-519916DA3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ED74F-F139-67E2-DD9F-915EEFF3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8558-559C-3B4B-9E2B-B9273177A322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8176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0E1D9-3124-D103-67F0-620E998E2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2996D7-E1E5-3DAC-8798-0CF3C68799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29D59-4401-C8BC-2642-3D872727C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B6357-F5D4-7D76-5DEC-4E40E43C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FAFC-3331-ED4F-95A8-D42BB7E59B3C}" type="datetimeFigureOut">
              <a:rPr lang="en-LV" smtClean="0"/>
              <a:t>01/19/2025</a:t>
            </a:fld>
            <a:endParaRPr lang="en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CF907-80DD-37AE-7CA6-20694636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ED15E-F15B-D6F2-0ACA-FBCEE5AF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8558-559C-3B4B-9E2B-B9273177A322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41051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76568D-01AB-AC74-0A39-DEE5DA6F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8E93F-C121-D801-4734-047610FD8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7FBBF-05A0-9915-98FD-CD1194A1B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45FAFC-3331-ED4F-95A8-D42BB7E59B3C}" type="datetimeFigureOut">
              <a:rPr lang="en-LV" smtClean="0"/>
              <a:t>01/19/2025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7DCF2-2CC0-3C55-2071-FBD906FA0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B460-618F-B046-F4E0-D360D3D7D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AB8558-559C-3B4B-9E2B-B9273177A322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90911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35A5C37-3F6B-DE1A-C13D-C85782A60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775" y="1606096"/>
            <a:ext cx="10515600" cy="3889635"/>
          </a:xfrm>
        </p:spPr>
        <p:txBody>
          <a:bodyPr>
            <a:normAutofit/>
          </a:bodyPr>
          <a:lstStyle/>
          <a:p>
            <a:pPr marL="0" indent="0" algn="ctr"/>
            <a:r>
              <a:rPr lang="en-US" dirty="0"/>
              <a:t>LATE’s TPD Course 2024-2025</a:t>
            </a:r>
            <a:br>
              <a:rPr lang="en-US" dirty="0"/>
            </a:br>
            <a:r>
              <a:rPr lang="en-US" dirty="0"/>
              <a:t>“21st Century Skills and Media Literacy”</a:t>
            </a:r>
            <a:br>
              <a:rPr lang="en-US" dirty="0"/>
            </a:br>
            <a:r>
              <a:rPr lang="en-US" dirty="0"/>
              <a:t>(supported by the British Council in Latvia)</a:t>
            </a:r>
            <a:br>
              <a:rPr lang="en-US" dirty="0"/>
            </a:br>
            <a:endParaRPr lang="lv-LV" dirty="0"/>
          </a:p>
        </p:txBody>
      </p:sp>
      <p:pic>
        <p:nvPicPr>
          <p:cNvPr id="4" name="image1.gif" descr="The Latvian Association of Teachers of English">
            <a:extLst>
              <a:ext uri="{FF2B5EF4-FFF2-40B4-BE49-F238E27FC236}">
                <a16:creationId xmlns:a16="http://schemas.microsoft.com/office/drawing/2014/main" id="{2B3245D6-775D-AC4E-CDB7-A43D31B9E52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421086" y="306101"/>
            <a:ext cx="5961432" cy="1009516"/>
          </a:xfrm>
          <a:prstGeom prst="rect">
            <a:avLst/>
          </a:prstGeom>
          <a:ln/>
        </p:spPr>
      </p:pic>
      <p:pic>
        <p:nvPicPr>
          <p:cNvPr id="5" name="image2.jpg">
            <a:extLst>
              <a:ext uri="{FF2B5EF4-FFF2-40B4-BE49-F238E27FC236}">
                <a16:creationId xmlns:a16="http://schemas.microsoft.com/office/drawing/2014/main" id="{5FF1BE6C-FFFA-97A7-7E39-86BAFFD5B3D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81536" y="334092"/>
            <a:ext cx="2289656" cy="9815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19587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A4294-259D-CB1E-D8E5-40CBE42F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Have I communicated my purpose effectively?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E117D-7C3B-BCC5-B54B-45F98BF4A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What is my intent? Whose needs am I trying to satisfy with my message? </a:t>
            </a:r>
          </a:p>
          <a:p>
            <a:r>
              <a:rPr lang="en-GB" dirty="0"/>
              <a:t>Am I primarily entertaining, persuading, informing, or encouraging action and participation as the form of my message? </a:t>
            </a:r>
          </a:p>
          <a:p>
            <a:r>
              <a:rPr lang="en-GB" dirty="0"/>
              <a:t>Who is paying for this message to be constructed and sent? Should I disclose this underwriting for any reason? </a:t>
            </a:r>
          </a:p>
          <a:p>
            <a:r>
              <a:rPr lang="en-GB" dirty="0"/>
              <a:t>Do I want my audience to feel, think or do anything specific as a result of engaging with my message? </a:t>
            </a:r>
          </a:p>
          <a:p>
            <a:r>
              <a:rPr lang="en-GB" dirty="0"/>
              <a:t>How is the audience served by my message? How do I profit or benefit? How does the audience profit by or benefit from my message? </a:t>
            </a:r>
          </a:p>
          <a:p>
            <a:r>
              <a:rPr lang="en-GB" dirty="0"/>
              <a:t>Who wins? Who loses? Who decides? </a:t>
            </a:r>
          </a:p>
          <a:p>
            <a:r>
              <a:rPr lang="en-GB" dirty="0"/>
              <a:t>What economic decisions may have influenced my message and how I constructed or transmitted it? </a:t>
            </a:r>
          </a:p>
          <a:p>
            <a:r>
              <a:rPr lang="en-GB" dirty="0"/>
              <a:t>Have I considered ethical, social and/or legal constraints on achieving my purpose?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36950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2B54-D5B6-FBD8-D7CA-CCFA1292F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Podcasts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698AA-F6EA-9821-69AA-184EDF1A1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814823" cy="4945565"/>
          </a:xfrm>
        </p:spPr>
        <p:txBody>
          <a:bodyPr/>
          <a:lstStyle/>
          <a:p>
            <a:r>
              <a:rPr lang="en-LV" dirty="0"/>
              <a:t>Modern form of media that students are familiar with</a:t>
            </a:r>
          </a:p>
          <a:p>
            <a:r>
              <a:rPr lang="en-LV" dirty="0"/>
              <a:t>Essentially audio-only</a:t>
            </a:r>
          </a:p>
          <a:p>
            <a:r>
              <a:rPr lang="en-LV" dirty="0"/>
              <a:t>Requires 0 budget</a:t>
            </a:r>
          </a:p>
          <a:p>
            <a:r>
              <a:rPr lang="en-LV" dirty="0"/>
              <a:t>Can be used with essentially any content</a:t>
            </a:r>
          </a:p>
          <a:p>
            <a:r>
              <a:rPr lang="en-LV" dirty="0"/>
              <a:t>Opportunities for interdisciplinary projects</a:t>
            </a:r>
          </a:p>
          <a:p>
            <a:endParaRPr lang="en-LV" dirty="0"/>
          </a:p>
          <a:p>
            <a:endParaRPr lang="en-LV" dirty="0"/>
          </a:p>
        </p:txBody>
      </p:sp>
      <p:pic>
        <p:nvPicPr>
          <p:cNvPr id="6" name="Picture 5" descr="A group of people sitting at a desk with computers&#10;&#10;Description automatically generated">
            <a:extLst>
              <a:ext uri="{FF2B5EF4-FFF2-40B4-BE49-F238E27FC236}">
                <a16:creationId xmlns:a16="http://schemas.microsoft.com/office/drawing/2014/main" id="{1825DB01-7533-701E-43AF-95C61BAD25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923"/>
          <a:stretch/>
        </p:blipFill>
        <p:spPr>
          <a:xfrm>
            <a:off x="4623063" y="0"/>
            <a:ext cx="7568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45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4708-57BF-F508-FC68-4928F0A36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96363"/>
          </a:xfrm>
        </p:spPr>
        <p:txBody>
          <a:bodyPr/>
          <a:lstStyle/>
          <a:p>
            <a:r>
              <a:rPr lang="en-LV" dirty="0"/>
              <a:t>Learning outcomes from 7th grade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E4F3A-40F4-BB29-5156-EE8BCF17F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5260"/>
            <a:ext cx="12192000" cy="5422739"/>
          </a:xfrm>
        </p:spPr>
        <p:txBody>
          <a:bodyPr/>
          <a:lstStyle/>
          <a:p>
            <a:pPr marL="0" indent="0" algn="ctr">
              <a:buNone/>
            </a:pPr>
            <a:r>
              <a:rPr lang="lv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Ziņas</a:t>
            </a:r>
            <a:endParaRPr lang="en-LV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Savu attieksmi var paust gan verbāli, gan neverbāli atbilstoši angļu valodas saziņas normām. (V.Li.1.1.)</a:t>
            </a:r>
          </a:p>
          <a:p>
            <a:r>
              <a:rPr lang="en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Sarunājoties, lasot, caurskatot interneta avotus, var iegūt dažāda veida informāciju savu tekstu veidošanai. (V.Li.2.2.)</a:t>
            </a:r>
          </a:p>
          <a:p>
            <a:pPr marL="0" indent="0">
              <a:buNone/>
            </a:pPr>
            <a:endParaRPr lang="en-LV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v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Prasmes</a:t>
            </a:r>
            <a:endParaRPr lang="en-LV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Izvēlas piemērotus kritērijus vajadzīgās informācijas meklēšanai un atlasīšanai (tai skaitā virtuālajā vidē). (VS.9.1.1.1.; VS.9.1.1.10.)</a:t>
            </a:r>
          </a:p>
          <a:p>
            <a:r>
              <a:rPr lang="en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Izmanto angļu valodu un ievēro saziņas normas, organizējot sadarbību ar klasesbiedriem. (VS.9.1.1.4.; VS.9.1.1.9.)</a:t>
            </a:r>
          </a:p>
          <a:p>
            <a:r>
              <a:rPr lang="en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 atrast ticamus avotus, balstoties uz dotajiem kritērijiem. (VS.9.2.1.4.)</a:t>
            </a:r>
          </a:p>
          <a:p>
            <a:r>
              <a:rPr lang="en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Veido savu tekstu, balstoties uz doto shēmu, paraugu, plānu. (VS.9.2.1.6.)</a:t>
            </a:r>
          </a:p>
          <a:p>
            <a:r>
              <a:rPr lang="en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Izvērtē sava teksta kvalitāti un izlabo skolotāja vai klasesbiedru norādītās kļūdas. (VS.9.2.1.8.)</a:t>
            </a:r>
          </a:p>
          <a:p>
            <a:endParaRPr lang="en-LV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33412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78863-629F-2A7E-1609-978253111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BFED5-1EB9-B75D-7B5B-C86048E7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96363"/>
          </a:xfrm>
        </p:spPr>
        <p:txBody>
          <a:bodyPr/>
          <a:lstStyle/>
          <a:p>
            <a:r>
              <a:rPr lang="en-LV" dirty="0"/>
              <a:t>Learning outcomes from 7th grade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D801F-42AF-BB0C-EFCD-8C32B46DA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5260"/>
            <a:ext cx="12192000" cy="5422739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Komplekss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sasniedzamais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rezultāts</a:t>
            </a:r>
            <a:endParaRPr lang="en-LV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Meklē un salīdzina informāciju dažādos avotos. (VS.9.1.1.1.)</a:t>
            </a:r>
          </a:p>
          <a:p>
            <a:r>
              <a:rPr lang="en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Stāsta par apkārtējo pasauli, savām interesēm, nākotnes nodomiem, ceļojumiem, kultūras pasākumiem. (VS.9.1.1.2.)</a:t>
            </a:r>
          </a:p>
          <a:p>
            <a:r>
              <a:rPr lang="en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Patstāvīgi izvēlas tekstus virtuālajā vidē par sev interesējošām tēmām. (VS.9.1.1.10.)</a:t>
            </a:r>
          </a:p>
          <a:p>
            <a:r>
              <a:rPr lang="en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Izvērtē informācijas ticamību internetā, piemēram, ziņu portālos un sociālajos tīklos. (VS.9.2.1.4.)</a:t>
            </a:r>
          </a:p>
          <a:p>
            <a:r>
              <a:rPr lang="en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Izmanto dažādus tekstus un citus avotus savas valodas sistēmas attīstīšanai. (VS.9.3.1.1.)</a:t>
            </a:r>
          </a:p>
          <a:p>
            <a:r>
              <a:rPr lang="en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Apspriež sabiedrībā aktuālas tēmas, veido diskusijas, audio/video ierakstus. (VS.9.2.1.1.)</a:t>
            </a:r>
          </a:p>
          <a:p>
            <a:r>
              <a:rPr lang="en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Uzņemas atbildību par savas runas un rakstu pratības pilnveidi; izmanto mācīšanās stratēģijas atbilstoši saziņas situācijai un mācību mērķiem. (VS.9.2.1.8.)</a:t>
            </a:r>
          </a:p>
          <a:p>
            <a:r>
              <a:rPr lang="en-LV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Apkopo vairākus tekstus un tos radoši izmanto sava teksta veidošanā, ievērojot autortiesības, un to publisko; atbild uz jautājumiem</a:t>
            </a:r>
            <a:r>
              <a:rPr lang="en-LV" sz="2000" dirty="0">
                <a:effectLst/>
              </a:rPr>
              <a:t>  </a:t>
            </a:r>
            <a:r>
              <a:rPr lang="en-LV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(=VS.9.2.1.7.)</a:t>
            </a:r>
          </a:p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95104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509696-8FA6-B53E-4167-D30255B9A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95" y="0"/>
            <a:ext cx="10132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47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2F58D9-2B8A-6B51-0CFA-5B7D0B0CD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1" y="0"/>
            <a:ext cx="11247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44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86CA-D5F2-D68D-EB00-7C04D795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FE41C-F8BE-A7A6-38EB-1CB0CD3D1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462713" cy="4351338"/>
          </a:xfrm>
        </p:spPr>
        <p:txBody>
          <a:bodyPr/>
          <a:lstStyle/>
          <a:p>
            <a:r>
              <a:rPr lang="en-LV" dirty="0"/>
              <a:t>Microphones (attached to computer, phone microphone, etc)</a:t>
            </a:r>
          </a:p>
          <a:p>
            <a:r>
              <a:rPr lang="en-LV" dirty="0"/>
              <a:t>Location, location, location (quiet, no echo/background noise)</a:t>
            </a:r>
          </a:p>
          <a:p>
            <a:r>
              <a:rPr lang="en-LV" dirty="0"/>
              <a:t>If at first you don’t succeed, try, try again</a:t>
            </a:r>
          </a:p>
        </p:txBody>
      </p:sp>
      <p:pic>
        <p:nvPicPr>
          <p:cNvPr id="2050" name="Picture 2" descr="Image of Ira Glass’s tweet. Ira Glass shares an image of him recording in a closet to dampen noise while on the road.">
            <a:extLst>
              <a:ext uri="{FF2B5EF4-FFF2-40B4-BE49-F238E27FC236}">
                <a16:creationId xmlns:a16="http://schemas.microsoft.com/office/drawing/2014/main" id="{257E4181-687A-5D10-9A6B-5E38D62A2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0"/>
            <a:ext cx="4564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45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891B5-D08F-A9AF-483D-E891784D0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Editing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51F05-D5C3-C825-3384-BE5C095C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876550" cy="4903788"/>
          </a:xfrm>
        </p:spPr>
        <p:txBody>
          <a:bodyPr/>
          <a:lstStyle/>
          <a:p>
            <a:r>
              <a:rPr lang="en-LV" dirty="0"/>
              <a:t>Audacity (FOSS, can download on any computer from your students’ lifetime)</a:t>
            </a:r>
          </a:p>
          <a:p>
            <a:r>
              <a:rPr lang="en-LV" dirty="0"/>
              <a:t>Capcut, others</a:t>
            </a:r>
          </a:p>
          <a:p>
            <a:r>
              <a:rPr lang="en-LV" dirty="0"/>
              <a:t>Good opportunity to work with IT</a:t>
            </a:r>
          </a:p>
        </p:txBody>
      </p:sp>
      <p:pic>
        <p:nvPicPr>
          <p:cNvPr id="3074" name="Picture 2" descr="Audacity Manual">
            <a:extLst>
              <a:ext uri="{FF2B5EF4-FFF2-40B4-BE49-F238E27FC236}">
                <a16:creationId xmlns:a16="http://schemas.microsoft.com/office/drawing/2014/main" id="{D04B3BBF-F6AB-972B-8769-383FE1CB4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2" y="199506"/>
            <a:ext cx="7418387" cy="359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udio Recorder and Editor: Transform Your Sound Experience with CapCut">
            <a:extLst>
              <a:ext uri="{FF2B5EF4-FFF2-40B4-BE49-F238E27FC236}">
                <a16:creationId xmlns:a16="http://schemas.microsoft.com/office/drawing/2014/main" id="{E91143E4-ECA1-8EEA-B820-AC40433DE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4" y="3887688"/>
            <a:ext cx="5591175" cy="29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65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F9B60-6E77-D015-C8DD-3D1F5CF7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Publishing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7776-917A-0D7D-F41F-DBCC40D5A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76538" cy="4351338"/>
          </a:xfrm>
        </p:spPr>
        <p:txBody>
          <a:bodyPr/>
          <a:lstStyle/>
          <a:p>
            <a:r>
              <a:rPr lang="en-LV" dirty="0"/>
              <a:t>Spotify</a:t>
            </a:r>
          </a:p>
          <a:p>
            <a:r>
              <a:rPr lang="en-LV" dirty="0"/>
              <a:t>Soundcloud</a:t>
            </a:r>
          </a:p>
          <a:p>
            <a:r>
              <a:rPr lang="en-LV" dirty="0"/>
              <a:t>Google Drive</a:t>
            </a:r>
          </a:p>
        </p:txBody>
      </p:sp>
      <p:pic>
        <p:nvPicPr>
          <p:cNvPr id="4098" name="Picture 2" descr="Spotify Podcast Analytics to Grow Your Audience: Guided Steps | Cleanvoice  AI">
            <a:extLst>
              <a:ext uri="{FF2B5EF4-FFF2-40B4-BE49-F238E27FC236}">
                <a16:creationId xmlns:a16="http://schemas.microsoft.com/office/drawing/2014/main" id="{E3D261F9-9B6B-1631-C263-AB9824C28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5" r="5161"/>
          <a:stretch/>
        </p:blipFill>
        <p:spPr bwMode="auto">
          <a:xfrm>
            <a:off x="4219575" y="0"/>
            <a:ext cx="7972425" cy="411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To Publish Podcast To iTunes Store Using SoundCloud">
            <a:extLst>
              <a:ext uri="{FF2B5EF4-FFF2-40B4-BE49-F238E27FC236}">
                <a16:creationId xmlns:a16="http://schemas.microsoft.com/office/drawing/2014/main" id="{B3775A99-DE00-EC74-57A7-2DA618D2F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9178"/>
            <a:ext cx="6029325" cy="298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olved] How to Upload Audio/Music to Google Drive? [2021]">
            <a:extLst>
              <a:ext uri="{FF2B5EF4-FFF2-40B4-BE49-F238E27FC236}">
                <a16:creationId xmlns:a16="http://schemas.microsoft.com/office/drawing/2014/main" id="{41F5531E-1BCE-CBB4-F728-4EBA9ABD7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3856816"/>
            <a:ext cx="5662612" cy="300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407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44D25-ED10-B740-3C05-7332BBC3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Citing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4DF60-7BE1-3F24-BA45-16A68F1F5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LV" dirty="0"/>
              <a:t>APA, MLA, ect</a:t>
            </a:r>
          </a:p>
          <a:p>
            <a:r>
              <a:rPr lang="en-LV" dirty="0"/>
              <a:t>Citation Machine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C509F-9F8A-928F-F77A-2964B64F0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680" y="1401935"/>
            <a:ext cx="8148320" cy="545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2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0FD3-EF37-B679-4E85-57093C42D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12083143" cy="4206240"/>
          </a:xfrm>
        </p:spPr>
        <p:txBody>
          <a:bodyPr>
            <a:normAutofit/>
          </a:bodyPr>
          <a:lstStyle/>
          <a:p>
            <a:r>
              <a:rPr lang="en-GB" dirty="0"/>
              <a:t>Cultivating Creativity by Turning EFL Students into Media Content Producers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E3605-23AE-3F0C-02DD-57BA4EA18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286" y="5812971"/>
            <a:ext cx="9144000" cy="892629"/>
          </a:xfrm>
        </p:spPr>
        <p:txBody>
          <a:bodyPr>
            <a:normAutofit/>
          </a:bodyPr>
          <a:lstStyle/>
          <a:p>
            <a:r>
              <a:rPr lang="en-LV" dirty="0"/>
              <a:t>Joe Horgan</a:t>
            </a:r>
          </a:p>
          <a:p>
            <a:r>
              <a:rPr lang="en-LV" dirty="0"/>
              <a:t>Jelgava Spidola State Gymnasium</a:t>
            </a:r>
          </a:p>
        </p:txBody>
      </p:sp>
    </p:spTree>
    <p:extLst>
      <p:ext uri="{BB962C8B-B14F-4D97-AF65-F5344CB8AC3E}">
        <p14:creationId xmlns:p14="http://schemas.microsoft.com/office/powerpoint/2010/main" val="2166753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EC20-9183-4006-34A5-12A8A3E5A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"/>
            <a:ext cx="5029200" cy="1600200"/>
          </a:xfrm>
        </p:spPr>
        <p:txBody>
          <a:bodyPr>
            <a:normAutofit/>
          </a:bodyPr>
          <a:lstStyle/>
          <a:p>
            <a:r>
              <a:rPr lang="en-LV" dirty="0"/>
              <a:t>U</a:t>
            </a:r>
            <a:r>
              <a:rPr lang="en-GB" dirty="0"/>
              <a:t>sing music, images, etc in media projects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C07AD-AC1B-19DB-B057-FE877BF9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7338"/>
            <a:ext cx="4443413" cy="5300662"/>
          </a:xfrm>
        </p:spPr>
        <p:txBody>
          <a:bodyPr/>
          <a:lstStyle/>
          <a:p>
            <a:r>
              <a:rPr lang="en-LV" dirty="0"/>
              <a:t>Creative Commons licenses</a:t>
            </a:r>
          </a:p>
          <a:p>
            <a:r>
              <a:rPr lang="en-LV" dirty="0"/>
              <a:t>Google Images (search by “Tools” and “Usage rights”</a:t>
            </a:r>
          </a:p>
          <a:p>
            <a:r>
              <a:rPr lang="en-LV" dirty="0"/>
              <a:t>Wikimedia Commons</a:t>
            </a:r>
          </a:p>
          <a:p>
            <a:r>
              <a:rPr lang="en-LV" dirty="0"/>
              <a:t>Pixabay (audio and images)</a:t>
            </a:r>
          </a:p>
          <a:p>
            <a:r>
              <a:rPr lang="en-LV" dirty="0"/>
              <a:t>Freemusicarchive.org</a:t>
            </a:r>
          </a:p>
          <a:p>
            <a:r>
              <a:rPr lang="en-LV" dirty="0"/>
              <a:t>Youtube Audio Library (be careful)</a:t>
            </a:r>
          </a:p>
        </p:txBody>
      </p:sp>
      <p:pic>
        <p:nvPicPr>
          <p:cNvPr id="5122" name="Picture 2" descr="Six main Creative Commons licences">
            <a:extLst>
              <a:ext uri="{FF2B5EF4-FFF2-40B4-BE49-F238E27FC236}">
                <a16:creationId xmlns:a16="http://schemas.microsoft.com/office/drawing/2014/main" id="{4617D6B3-8AA6-3A37-EA6A-FEECF1AF1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7" y="0"/>
            <a:ext cx="7034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70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9DE87-51C7-3C9D-B97A-75127056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LV" dirty="0"/>
              <a:t>Definitions: Media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88AE4-B6B3-831F-39A6-2AD4D9B8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970"/>
            <a:ext cx="12028714" cy="5617029"/>
          </a:xfrm>
        </p:spPr>
        <p:txBody>
          <a:bodyPr>
            <a:noAutofit/>
          </a:bodyPr>
          <a:lstStyle/>
          <a:p>
            <a:pPr lvl="1"/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 Knowledge, understanding, and experience of various media forms. In some definitions the concept includes literacy and numeracy.</a:t>
            </a:r>
          </a:p>
          <a:p>
            <a:pPr lvl="1"/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 Competence in </a:t>
            </a:r>
            <a:r>
              <a:rPr lang="en-GB" sz="28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using various media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the ability to think critically about them.</a:t>
            </a:r>
          </a:p>
          <a:p>
            <a:pPr lvl="1"/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 Levels of </a:t>
            </a:r>
            <a:r>
              <a:rPr lang="en-GB" sz="28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skill and competence in using media devices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(Oxford Reference)</a:t>
            </a:r>
          </a:p>
          <a:p>
            <a:pPr marL="457200" lvl="1" indent="0">
              <a:buNone/>
            </a:pPr>
            <a:endParaRPr lang="en-GB" sz="2800" i="1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r>
              <a:rPr lang="en-GB" i="1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Media Literacy is a 21st century </a:t>
            </a:r>
            <a:r>
              <a:rPr lang="en-GB" b="1" i="1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approach to education</a:t>
            </a:r>
            <a:r>
              <a:rPr lang="en-GB" i="1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. It provides a framework to </a:t>
            </a:r>
            <a:r>
              <a:rPr lang="en-GB" b="1" i="1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access, </a:t>
            </a:r>
            <a:r>
              <a:rPr lang="en-GB" b="1" i="1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analyze</a:t>
            </a:r>
            <a:r>
              <a:rPr lang="en-GB" b="1" i="1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, evaluate, </a:t>
            </a:r>
            <a:r>
              <a:rPr lang="en-GB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Lato" panose="020F0502020204030203" pitchFamily="34" charset="0"/>
              </a:rPr>
              <a:t>create and participate</a:t>
            </a:r>
            <a:r>
              <a:rPr lang="en-GB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Lato" panose="020F0502020204030203" pitchFamily="34" charset="0"/>
              </a:rPr>
              <a:t> </a:t>
            </a:r>
            <a:r>
              <a:rPr lang="en-GB" i="1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with </a:t>
            </a:r>
            <a:r>
              <a:rPr lang="en-GB" b="1" i="1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messages</a:t>
            </a:r>
            <a:r>
              <a:rPr lang="en-GB" i="1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in a </a:t>
            </a:r>
            <a:r>
              <a:rPr lang="en-GB" b="1" i="1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variety of forms </a:t>
            </a:r>
            <a:r>
              <a:rPr lang="en-GB" i="1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— from </a:t>
            </a:r>
            <a:r>
              <a:rPr lang="en-GB" b="1" i="1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print to video to the Internet</a:t>
            </a:r>
            <a:r>
              <a:rPr lang="en-GB" i="1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. Media literacy builds an understanding of the </a:t>
            </a:r>
            <a:r>
              <a:rPr lang="en-GB" b="1" i="1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role of media in society </a:t>
            </a:r>
            <a:r>
              <a:rPr lang="en-GB" i="1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as well as essential skills of inquiry and self-expression necessary for </a:t>
            </a:r>
            <a:r>
              <a:rPr lang="en-GB" b="1" i="1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citizens of a democracy</a:t>
            </a:r>
            <a:r>
              <a:rPr lang="en-GB" i="1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. (</a:t>
            </a:r>
            <a:r>
              <a:rPr lang="en-GB" i="1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Center</a:t>
            </a:r>
            <a:r>
              <a:rPr lang="en-GB" i="1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for Media Literacy)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8377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D6378-969D-D461-A64F-7038BBAE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What media literacy is not: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32AB6-9394-6C84-A735-5CD72C92A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" y="1621971"/>
            <a:ext cx="11332029" cy="4822372"/>
          </a:xfrm>
        </p:spPr>
        <p:txBody>
          <a:bodyPr>
            <a:normAutofit fontScale="92500" lnSpcReduction="20000"/>
          </a:bodyPr>
          <a:lstStyle/>
          <a:p>
            <a:pPr algn="l" fontAlgn="base">
              <a:lnSpc>
                <a:spcPct val="100000"/>
              </a:lnSpc>
              <a:spcBef>
                <a:spcPts val="7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inherit"/>
              </a:rPr>
              <a:t>Media 'bashing' is NOT media literacy, however media literacy sometimes involves </a:t>
            </a:r>
            <a:r>
              <a:rPr lang="en-GB" b="0" i="1" dirty="0">
                <a:solidFill>
                  <a:srgbClr val="000000"/>
                </a:solidFill>
                <a:effectLst/>
                <a:latin typeface="inherit"/>
              </a:rPr>
              <a:t>criticizing the media</a:t>
            </a:r>
            <a:r>
              <a:rPr lang="en-GB" b="0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</a:p>
          <a:p>
            <a:pPr algn="l" fontAlgn="base">
              <a:lnSpc>
                <a:spcPct val="100000"/>
              </a:lnSpc>
              <a:spcBef>
                <a:spcPts val="7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inherit"/>
              </a:rPr>
              <a:t>Merely producing media is NOT media literacy, although media literacy should include </a:t>
            </a:r>
            <a:r>
              <a:rPr lang="en-GB" b="0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inherit"/>
              </a:rPr>
              <a:t>media production</a:t>
            </a:r>
            <a:r>
              <a:rPr lang="en-GB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inherit"/>
              </a:rPr>
              <a:t>.</a:t>
            </a:r>
          </a:p>
          <a:p>
            <a:pPr algn="l" fontAlgn="base">
              <a:lnSpc>
                <a:spcPct val="100000"/>
              </a:lnSpc>
              <a:spcBef>
                <a:spcPts val="7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inherit"/>
              </a:rPr>
              <a:t>Just teaching with digital tools or other mediated content is NOT media literacy; one must also </a:t>
            </a:r>
            <a:r>
              <a:rPr lang="en-GB" b="0" i="1" dirty="0">
                <a:solidFill>
                  <a:srgbClr val="000000"/>
                </a:solidFill>
                <a:effectLst/>
                <a:latin typeface="inherit"/>
              </a:rPr>
              <a:t>teach about media</a:t>
            </a:r>
            <a:r>
              <a:rPr lang="en-GB" b="0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</a:p>
          <a:p>
            <a:pPr algn="l" fontAlgn="base">
              <a:lnSpc>
                <a:spcPct val="100000"/>
              </a:lnSpc>
              <a:spcBef>
                <a:spcPts val="7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inherit"/>
              </a:rPr>
              <a:t>Simply looking for political agendas, stereotypes or misrepresentations is NOT media literacy; there should also be an </a:t>
            </a:r>
            <a:r>
              <a:rPr lang="en-GB" b="0" i="1" dirty="0">
                <a:solidFill>
                  <a:srgbClr val="000000"/>
                </a:solidFill>
                <a:effectLst/>
                <a:latin typeface="inherit"/>
              </a:rPr>
              <a:t>exploration</a:t>
            </a:r>
            <a:r>
              <a:rPr lang="en-GB" b="0" i="0" dirty="0">
                <a:solidFill>
                  <a:srgbClr val="000000"/>
                </a:solidFill>
                <a:effectLst/>
                <a:latin typeface="inherit"/>
              </a:rPr>
              <a:t> of the systems making those representations appear "normal."</a:t>
            </a:r>
          </a:p>
          <a:p>
            <a:pPr algn="l" fontAlgn="base">
              <a:lnSpc>
                <a:spcPct val="100000"/>
              </a:lnSpc>
              <a:spcBef>
                <a:spcPts val="7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inherit"/>
              </a:rPr>
              <a:t>Media Literacy does NOT mean "don't watch;" it means "</a:t>
            </a:r>
            <a:r>
              <a:rPr lang="en-GB" b="0" i="1" dirty="0">
                <a:solidFill>
                  <a:srgbClr val="000000"/>
                </a:solidFill>
                <a:effectLst/>
                <a:latin typeface="inherit"/>
              </a:rPr>
              <a:t>watch carefully, think critically.</a:t>
            </a:r>
            <a:r>
              <a:rPr lang="en-GB" b="0" i="0" dirty="0">
                <a:solidFill>
                  <a:srgbClr val="000000"/>
                </a:solidFill>
                <a:effectLst/>
                <a:latin typeface="inherit"/>
              </a:rPr>
              <a:t>” </a:t>
            </a:r>
          </a:p>
          <a:p>
            <a:pPr marL="0" indent="0" algn="l" fontAlgn="base">
              <a:lnSpc>
                <a:spcPct val="100000"/>
              </a:lnSpc>
              <a:spcBef>
                <a:spcPts val="750"/>
              </a:spcBef>
              <a:spcAft>
                <a:spcPts val="150"/>
              </a:spcAft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inherit"/>
              </a:rPr>
              <a:t>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herit"/>
              </a:rPr>
              <a:t>Center</a:t>
            </a:r>
            <a:r>
              <a:rPr lang="en-GB" b="0" i="0" dirty="0">
                <a:solidFill>
                  <a:srgbClr val="000000"/>
                </a:solidFill>
                <a:effectLst/>
                <a:latin typeface="inherit"/>
              </a:rPr>
              <a:t> for Media Literacy)</a:t>
            </a:r>
          </a:p>
        </p:txBody>
      </p:sp>
    </p:spTree>
    <p:extLst>
      <p:ext uri="{BB962C8B-B14F-4D97-AF65-F5344CB8AC3E}">
        <p14:creationId xmlns:p14="http://schemas.microsoft.com/office/powerpoint/2010/main" val="1772364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2B225A-0E2F-81A2-A167-C6C2F606C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579" y="0"/>
            <a:ext cx="8541453" cy="6573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BFD8C3-72C9-6AAA-0618-5EE1D7B3E65D}"/>
              </a:ext>
            </a:extLst>
          </p:cNvPr>
          <p:cNvSpPr txBox="1"/>
          <p:nvPr/>
        </p:nvSpPr>
        <p:spPr>
          <a:xfrm>
            <a:off x="2702147" y="6581001"/>
            <a:ext cx="6036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CML’s Questions/TIPS (Q/TIPS) © 2002—2007 </a:t>
            </a:r>
            <a:r>
              <a:rPr lang="en-GB" sz="1200" dirty="0" err="1"/>
              <a:t>Center</a:t>
            </a:r>
            <a:r>
              <a:rPr lang="en-GB" sz="1200" dirty="0"/>
              <a:t> for Media Literacy </a:t>
            </a:r>
            <a:r>
              <a:rPr lang="en-GB" sz="1200" dirty="0" err="1"/>
              <a:t>www.medialit.org</a:t>
            </a:r>
            <a:endParaRPr lang="en-LV" sz="1200" dirty="0"/>
          </a:p>
        </p:txBody>
      </p:sp>
    </p:spTree>
    <p:extLst>
      <p:ext uri="{BB962C8B-B14F-4D97-AF65-F5344CB8AC3E}">
        <p14:creationId xmlns:p14="http://schemas.microsoft.com/office/powerpoint/2010/main" val="225780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905A1-EEDB-880A-4711-DD62ACFF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What am I authoring?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729B1-A532-7BC1-A6A1-9C9E92946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What kind of “text” genre am I creating? </a:t>
            </a:r>
          </a:p>
          <a:p>
            <a:r>
              <a:rPr lang="en-GB" dirty="0"/>
              <a:t>What various elements (building blocks) make up the whole? </a:t>
            </a:r>
          </a:p>
          <a:p>
            <a:r>
              <a:rPr lang="en-GB" dirty="0"/>
              <a:t>How similar or different is it to others of the same genre? </a:t>
            </a:r>
          </a:p>
          <a:p>
            <a:r>
              <a:rPr lang="en-GB" dirty="0"/>
              <a:t>Which technologies am I using to create? What will my medium be? </a:t>
            </a:r>
          </a:p>
          <a:p>
            <a:r>
              <a:rPr lang="en-GB" dirty="0"/>
              <a:t>How would my construction be different in a different medium? </a:t>
            </a:r>
          </a:p>
          <a:p>
            <a:r>
              <a:rPr lang="en-GB" dirty="0"/>
              <a:t>What are my choices? What choices might I make differently? </a:t>
            </a:r>
          </a:p>
          <a:p>
            <a:r>
              <a:rPr lang="en-GB" dirty="0"/>
              <a:t>Have others contributed to this construction? How should they be credited? </a:t>
            </a:r>
          </a:p>
          <a:p>
            <a:r>
              <a:rPr lang="en-GB" dirty="0"/>
              <a:t>Have I respected copyright, trademarks or other intellectual property that I may have used?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97776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DF221-2916-D0C2-5893-9A67F9D0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2. </a:t>
            </a:r>
            <a:r>
              <a:rPr lang="en-GB" dirty="0"/>
              <a:t>Does my message reflect understanding in format, creativity and technology?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A0EC8-154E-BAE8-7EB7-91BE2AB59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949"/>
            <a:ext cx="11353800" cy="500605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What do I want people to notice…or not…(about the way I am constructing my message)? </a:t>
            </a:r>
          </a:p>
          <a:p>
            <a:r>
              <a:rPr lang="en-GB" dirty="0"/>
              <a:t>What technologies am I using? How is my message structure affected? </a:t>
            </a:r>
          </a:p>
          <a:p>
            <a:r>
              <a:rPr lang="en-GB" dirty="0"/>
              <a:t>What techniques stand out the most? </a:t>
            </a:r>
            <a:r>
              <a:rPr lang="en-GB" dirty="0" err="1"/>
              <a:t>Color</a:t>
            </a:r>
            <a:r>
              <a:rPr lang="en-GB" dirty="0"/>
              <a:t> and shapes? Sound? Silence? Dialogue or Narration? Movement? Composition? Lighting? Texture? Scent? </a:t>
            </a:r>
          </a:p>
          <a:p>
            <a:r>
              <a:rPr lang="en-GB" dirty="0"/>
              <a:t>How am I telling the story? Do I know the storytelling conventions available to me? What storytelling conventions am I using? </a:t>
            </a:r>
          </a:p>
          <a:p>
            <a:r>
              <a:rPr lang="en-GB" dirty="0"/>
              <a:t>When does my message take place? What is the setting or timing of my message? What impact might the setting or timing of my message have on other choices I make? </a:t>
            </a:r>
          </a:p>
          <a:p>
            <a:r>
              <a:rPr lang="en-GB" dirty="0"/>
              <a:t>What visual or verbal, musical or visual symbols or metaphors am I using? </a:t>
            </a:r>
          </a:p>
          <a:p>
            <a:r>
              <a:rPr lang="en-GB" dirty="0"/>
              <a:t>What emotional appeal am I using? </a:t>
            </a:r>
          </a:p>
          <a:p>
            <a:r>
              <a:rPr lang="en-GB" dirty="0"/>
              <a:t>What persuasive devices am I employing? Am I being ethical? </a:t>
            </a:r>
          </a:p>
          <a:p>
            <a:r>
              <a:rPr lang="en-GB" dirty="0"/>
              <a:t>What factual information am I presenting? Are my facts and information accurate? How do I know? </a:t>
            </a:r>
          </a:p>
          <a:p>
            <a:r>
              <a:rPr lang="en-GB" dirty="0"/>
              <a:t>Does my message seem “real?” Why?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29847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73664-4B3E-D552-C6E5-A129067C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Is my message engaging and compelling for my target audience?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5267B-0B5E-0418-A414-222F97206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4748" cy="493399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Who is the target audience for my message? </a:t>
            </a:r>
          </a:p>
          <a:p>
            <a:r>
              <a:rPr lang="en-GB" dirty="0"/>
              <a:t>What do I know about this person or people? What are some important characteristics about them I should know? </a:t>
            </a:r>
          </a:p>
          <a:p>
            <a:r>
              <a:rPr lang="en-GB" dirty="0"/>
              <a:t>How wide an audience do I want to appeal to? Or how narrow? </a:t>
            </a:r>
          </a:p>
          <a:p>
            <a:r>
              <a:rPr lang="en-GB" dirty="0"/>
              <a:t>Have I respected the need for privacy or confidentiality on the part of my audience? </a:t>
            </a:r>
          </a:p>
          <a:p>
            <a:r>
              <a:rPr lang="en-GB" dirty="0"/>
              <a:t>Have I taken into consideration the appropriateness of my message for special or vulnerable audiences, such as very young children or youth or those disabled? </a:t>
            </a:r>
          </a:p>
          <a:p>
            <a:r>
              <a:rPr lang="en-GB" dirty="0"/>
              <a:t>How might my audience interpret my message and respond to it? </a:t>
            </a:r>
          </a:p>
          <a:p>
            <a:r>
              <a:rPr lang="en-GB" dirty="0"/>
              <a:t>What effect might I anticipate my message having on my audience? Positive, negative, neutral? </a:t>
            </a:r>
          </a:p>
          <a:p>
            <a:r>
              <a:rPr lang="en-GB" dirty="0"/>
              <a:t>Why should my audience care about my message?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62159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8798-A7A7-F371-4953-A57D88568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LV" dirty="0"/>
              <a:t>4. </a:t>
            </a:r>
            <a:r>
              <a:rPr lang="en-GB" dirty="0"/>
              <a:t>Have I clearly and consistently framed values, lifestyles and points of view in my content?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D8346-A574-D595-9289-A4476E6C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353801" cy="503237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What is my main message? </a:t>
            </a:r>
          </a:p>
          <a:p>
            <a:r>
              <a:rPr lang="en-GB" dirty="0"/>
              <a:t>How am I supporting my main message? What information am I including? What am I leaving out? Why? </a:t>
            </a:r>
          </a:p>
          <a:p>
            <a:r>
              <a:rPr lang="en-GB" dirty="0"/>
              <a:t>Who or what do I invite my audience to identify with through my message? What lifestyles, values and points of view are overt? What are implied? </a:t>
            </a:r>
          </a:p>
          <a:p>
            <a:r>
              <a:rPr lang="en-GB" dirty="0"/>
              <a:t>Have I represented other voices or social groups? Are these representations nuanced or are they stereotypical? </a:t>
            </a:r>
          </a:p>
          <a:p>
            <a:r>
              <a:rPr lang="en-GB" dirty="0"/>
              <a:t>What might the opposition to my message say? Have I treated my opposition with respect? </a:t>
            </a:r>
          </a:p>
          <a:p>
            <a:r>
              <a:rPr lang="en-GB" dirty="0"/>
              <a:t>Have I made appropriate disclosures about conflicts of interest or assumptions? </a:t>
            </a:r>
          </a:p>
          <a:p>
            <a:r>
              <a:rPr lang="en-GB" dirty="0"/>
              <a:t>Have I considered the needs of the “whole” person that I’m relating the message to? If not, are my reasons ethical? </a:t>
            </a:r>
          </a:p>
          <a:p>
            <a:r>
              <a:rPr lang="en-GB" dirty="0"/>
              <a:t>Does my message convey real-life </a:t>
            </a:r>
            <a:r>
              <a:rPr lang="en-GB" dirty="0" err="1"/>
              <a:t>behaviors</a:t>
            </a:r>
            <a:r>
              <a:rPr lang="en-GB" dirty="0"/>
              <a:t> or consequences? If not, why not? </a:t>
            </a:r>
          </a:p>
          <a:p>
            <a:r>
              <a:rPr lang="en-GB" dirty="0"/>
              <a:t>What is the overall worldview depicted in my message?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012279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2622</TotalTime>
  <Words>1541</Words>
  <Application>Microsoft Office PowerPoint</Application>
  <PresentationFormat>Platekrāna</PresentationFormat>
  <Paragraphs>115</Paragraphs>
  <Slides>20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inherit</vt:lpstr>
      <vt:lpstr>Lato</vt:lpstr>
      <vt:lpstr>Office Theme</vt:lpstr>
      <vt:lpstr>LATE’s TPD Course 2024-2025 “21st Century Skills and Media Literacy” (supported by the British Council in Latvia) </vt:lpstr>
      <vt:lpstr>Cultivating Creativity by Turning EFL Students into Media Content Producers</vt:lpstr>
      <vt:lpstr>Definitions: Media Literacy</vt:lpstr>
      <vt:lpstr>What media literacy is not:</vt:lpstr>
      <vt:lpstr>PowerPoint prezentācija</vt:lpstr>
      <vt:lpstr>1. What am I authoring?</vt:lpstr>
      <vt:lpstr>2. Does my message reflect understanding in format, creativity and technology?</vt:lpstr>
      <vt:lpstr>3. Is my message engaging and compelling for my target audience?</vt:lpstr>
      <vt:lpstr>4. Have I clearly and consistently framed values, lifestyles and points of view in my content?</vt:lpstr>
      <vt:lpstr>5. Have I communicated my purpose effectively?</vt:lpstr>
      <vt:lpstr>Podcasts</vt:lpstr>
      <vt:lpstr>Learning outcomes from 7th grade program</vt:lpstr>
      <vt:lpstr>Learning outcomes from 7th grade program</vt:lpstr>
      <vt:lpstr>PowerPoint prezentācija</vt:lpstr>
      <vt:lpstr>PowerPoint prezentācija</vt:lpstr>
      <vt:lpstr>Recording</vt:lpstr>
      <vt:lpstr>Editing</vt:lpstr>
      <vt:lpstr>Publishing</vt:lpstr>
      <vt:lpstr>Citing Sources</vt:lpstr>
      <vt:lpstr>Using music, images, etc in media projects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Joseph Jack Horgan</dc:creator>
  <cp:lastModifiedBy>Inga</cp:lastModifiedBy>
  <cp:revision>6</cp:revision>
  <dcterms:created xsi:type="dcterms:W3CDTF">2024-11-02T04:08:10Z</dcterms:created>
  <dcterms:modified xsi:type="dcterms:W3CDTF">2025-01-19T12:53:34Z</dcterms:modified>
</cp:coreProperties>
</file>